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notesMasterIdLst>
    <p:notesMasterId r:id="rId101"/>
  </p:notesMasterIdLst>
  <p:handoutMasterIdLst>
    <p:handoutMasterId r:id="rId102"/>
  </p:handoutMasterIdLst>
  <p:sldIdLst>
    <p:sldId id="256" r:id="rId2"/>
    <p:sldId id="468" r:id="rId3"/>
    <p:sldId id="450" r:id="rId4"/>
    <p:sldId id="449" r:id="rId5"/>
    <p:sldId id="337" r:id="rId6"/>
    <p:sldId id="451" r:id="rId7"/>
    <p:sldId id="336" r:id="rId8"/>
    <p:sldId id="338" r:id="rId9"/>
    <p:sldId id="339" r:id="rId10"/>
    <p:sldId id="348" r:id="rId11"/>
    <p:sldId id="452" r:id="rId12"/>
    <p:sldId id="342" r:id="rId13"/>
    <p:sldId id="453" r:id="rId14"/>
    <p:sldId id="454" r:id="rId15"/>
    <p:sldId id="298" r:id="rId16"/>
    <p:sldId id="455" r:id="rId17"/>
    <p:sldId id="345" r:id="rId18"/>
    <p:sldId id="456" r:id="rId19"/>
    <p:sldId id="459" r:id="rId20"/>
    <p:sldId id="322" r:id="rId21"/>
    <p:sldId id="460" r:id="rId22"/>
    <p:sldId id="461" r:id="rId23"/>
    <p:sldId id="321" r:id="rId24"/>
    <p:sldId id="463" r:id="rId25"/>
    <p:sldId id="341" r:id="rId26"/>
    <p:sldId id="464" r:id="rId27"/>
    <p:sldId id="465" r:id="rId28"/>
    <p:sldId id="466" r:id="rId29"/>
    <p:sldId id="467" r:id="rId30"/>
    <p:sldId id="346" r:id="rId31"/>
    <p:sldId id="383" r:id="rId32"/>
    <p:sldId id="418" r:id="rId33"/>
    <p:sldId id="403" r:id="rId34"/>
    <p:sldId id="404" r:id="rId35"/>
    <p:sldId id="435" r:id="rId36"/>
    <p:sldId id="434" r:id="rId37"/>
    <p:sldId id="469" r:id="rId38"/>
    <p:sldId id="436" r:id="rId39"/>
    <p:sldId id="406" r:id="rId40"/>
    <p:sldId id="407" r:id="rId41"/>
    <p:sldId id="470" r:id="rId42"/>
    <p:sldId id="412" r:id="rId43"/>
    <p:sldId id="439" r:id="rId44"/>
    <p:sldId id="400" r:id="rId45"/>
    <p:sldId id="471" r:id="rId46"/>
    <p:sldId id="472" r:id="rId47"/>
    <p:sldId id="458" r:id="rId48"/>
    <p:sldId id="448" r:id="rId49"/>
    <p:sldId id="473" r:id="rId50"/>
    <p:sldId id="474" r:id="rId51"/>
    <p:sldId id="475" r:id="rId52"/>
    <p:sldId id="476" r:id="rId53"/>
    <p:sldId id="477" r:id="rId54"/>
    <p:sldId id="478" r:id="rId55"/>
    <p:sldId id="479" r:id="rId56"/>
    <p:sldId id="445" r:id="rId57"/>
    <p:sldId id="447" r:id="rId58"/>
    <p:sldId id="480" r:id="rId59"/>
    <p:sldId id="481" r:id="rId60"/>
    <p:sldId id="482" r:id="rId61"/>
    <p:sldId id="483" r:id="rId62"/>
    <p:sldId id="484" r:id="rId63"/>
    <p:sldId id="485" r:id="rId64"/>
    <p:sldId id="486" r:id="rId65"/>
    <p:sldId id="487" r:id="rId66"/>
    <p:sldId id="488" r:id="rId67"/>
    <p:sldId id="489" r:id="rId68"/>
    <p:sldId id="328" r:id="rId69"/>
    <p:sldId id="372" r:id="rId70"/>
    <p:sldId id="318" r:id="rId71"/>
    <p:sldId id="360" r:id="rId72"/>
    <p:sldId id="373" r:id="rId73"/>
    <p:sldId id="319" r:id="rId74"/>
    <p:sldId id="490" r:id="rId75"/>
    <p:sldId id="376" r:id="rId76"/>
    <p:sldId id="491" r:id="rId77"/>
    <p:sldId id="374" r:id="rId78"/>
    <p:sldId id="340" r:id="rId79"/>
    <p:sldId id="492" r:id="rId80"/>
    <p:sldId id="493" r:id="rId81"/>
    <p:sldId id="343" r:id="rId82"/>
    <p:sldId id="350" r:id="rId83"/>
    <p:sldId id="344" r:id="rId84"/>
    <p:sldId id="494" r:id="rId85"/>
    <p:sldId id="495" r:id="rId86"/>
    <p:sldId id="349" r:id="rId87"/>
    <p:sldId id="378" r:id="rId88"/>
    <p:sldId id="347" r:id="rId89"/>
    <p:sldId id="324" r:id="rId90"/>
    <p:sldId id="334" r:id="rId91"/>
    <p:sldId id="333" r:id="rId92"/>
    <p:sldId id="335" r:id="rId93"/>
    <p:sldId id="323" r:id="rId94"/>
    <p:sldId id="325" r:id="rId95"/>
    <p:sldId id="377" r:id="rId96"/>
    <p:sldId id="327" r:id="rId97"/>
    <p:sldId id="329" r:id="rId98"/>
    <p:sldId id="330" r:id="rId99"/>
    <p:sldId id="371" r:id="rId100"/>
  </p:sldIdLst>
  <p:sldSz cx="9144000" cy="6858000" type="screen4x3"/>
  <p:notesSz cx="7099300" cy="10234613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7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FFCC"/>
    <a:srgbClr val="FFFF66"/>
    <a:srgbClr val="99FFCC"/>
    <a:srgbClr val="C0C0C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87" autoAdjust="0"/>
    <p:restoredTop sz="94898" autoAdjust="0"/>
  </p:normalViewPr>
  <p:slideViewPr>
    <p:cSldViewPr snapToGrid="0">
      <p:cViewPr varScale="1">
        <p:scale>
          <a:sx n="121" d="100"/>
          <a:sy n="121" d="100"/>
        </p:scale>
        <p:origin x="928" y="176"/>
      </p:cViewPr>
      <p:guideLst>
        <p:guide orient="horz" pos="2160"/>
        <p:guide pos="28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1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3"/>
            <a:ext cx="3076977" cy="511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616" tIns="47308" rIns="94616" bIns="47308" numCol="1" anchor="t" anchorCtr="0" compatLnSpc="1">
            <a:prstTxWarp prst="textNoShape">
              <a:avLst/>
            </a:prstTxWarp>
          </a:bodyPr>
          <a:lstStyle>
            <a:lvl1pPr defTabSz="945893">
              <a:defRPr sz="130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0650" y="3"/>
            <a:ext cx="3076976" cy="511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616" tIns="47308" rIns="94616" bIns="47308" numCol="1" anchor="t" anchorCtr="0" compatLnSpc="1">
            <a:prstTxWarp prst="textNoShape">
              <a:avLst/>
            </a:prstTxWarp>
          </a:bodyPr>
          <a:lstStyle>
            <a:lvl1pPr algn="r" defTabSz="945893">
              <a:defRPr sz="130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617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" y="9720989"/>
            <a:ext cx="3076977" cy="511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616" tIns="47308" rIns="94616" bIns="47308" numCol="1" anchor="b" anchorCtr="0" compatLnSpc="1">
            <a:prstTxWarp prst="textNoShape">
              <a:avLst/>
            </a:prstTxWarp>
          </a:bodyPr>
          <a:lstStyle>
            <a:lvl1pPr defTabSz="945893">
              <a:defRPr sz="130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617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0650" y="9720989"/>
            <a:ext cx="3076976" cy="511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616" tIns="47308" rIns="94616" bIns="47308" numCol="1" anchor="b" anchorCtr="0" compatLnSpc="1">
            <a:prstTxWarp prst="textNoShape">
              <a:avLst/>
            </a:prstTxWarp>
          </a:bodyPr>
          <a:lstStyle>
            <a:lvl1pPr algn="r" defTabSz="945893">
              <a:defRPr sz="1300"/>
            </a:lvl1pPr>
          </a:lstStyle>
          <a:p>
            <a:pPr>
              <a:defRPr/>
            </a:pPr>
            <a:fld id="{A98BC91B-0602-4A59-B383-F1D1F8CB26AA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958620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3"/>
            <a:ext cx="3076977" cy="511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18" tIns="47709" rIns="95418" bIns="47709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81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0650" y="3"/>
            <a:ext cx="3076976" cy="511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18" tIns="47709" rIns="95418" bIns="47709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89013" y="766763"/>
            <a:ext cx="5121275" cy="38401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81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431" y="4861318"/>
            <a:ext cx="5680444" cy="4606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18" tIns="47709" rIns="95418" bIns="47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281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" y="9720989"/>
            <a:ext cx="3076977" cy="511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18" tIns="47709" rIns="95418" bIns="47709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81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0650" y="9720989"/>
            <a:ext cx="3076976" cy="511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18" tIns="47709" rIns="95418" bIns="47709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fld id="{0FBC5A95-4AB1-44A3-A85B-77509235668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478229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64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685800" y="1219200"/>
            <a:ext cx="7772400" cy="1933575"/>
          </a:xfrm>
        </p:spPr>
        <p:txBody>
          <a:bodyPr anchor="b"/>
          <a:lstStyle>
            <a:lvl1pPr algn="r">
              <a:defRPr sz="4400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202765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3505200"/>
            <a:ext cx="6400800" cy="1752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11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2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3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F7E576-D427-40B0-B7C6-70E29D86166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51596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BA24F6-7852-40D4-8798-DC9EF710D8D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00372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6287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6287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93AFF9-ED6C-4C82-8F91-92D1B3CC55F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93728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A626F9-DB4D-445B-9E35-CCE1119A9341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69591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FD2119-3575-4B74-9CAC-46C4F52CCC7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342192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79FD43-B8B6-48A9-9DDA-720FD59D25A8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62198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BE1866-0BE8-4E77-A133-99A1A9FB39A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080016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3E4BA0-1CF3-4A4F-BF6E-2AC7F13C16F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40606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B82C84-D090-4A27-BBBB-DE4EEA38AA28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039126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334E4-FF1A-42DF-8766-84885CB1392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51095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AD5D4-D6C3-4620-ABF8-66CFE5D0C07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03940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201737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00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1738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00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1739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000"/>
            </a:lvl1pPr>
          </a:lstStyle>
          <a:p>
            <a:pPr>
              <a:defRPr/>
            </a:pPr>
            <a:fld id="{100737E6-F32A-4A13-906B-8C22D673FBBA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1031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Arial" charset="0"/>
          <a:ea typeface="ＭＳ Ｐゴシック" pitchFamily="5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Arial" charset="0"/>
          <a:ea typeface="ＭＳ Ｐゴシック" pitchFamily="5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Arial" charset="0"/>
          <a:ea typeface="ＭＳ Ｐゴシック" pitchFamily="5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Arial" charset="0"/>
          <a:ea typeface="ＭＳ Ｐゴシック" pitchFamily="50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Arial" charset="0"/>
          <a:ea typeface="ＭＳ Ｐゴシック" pitchFamily="50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Arial" charset="0"/>
          <a:ea typeface="ＭＳ Ｐゴシック" pitchFamily="50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Arial" charset="0"/>
          <a:ea typeface="ＭＳ Ｐゴシック" pitchFamily="50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l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¡"/>
        <a:defRPr kumimoji="1" sz="27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l"/>
        <a:defRPr kumimoji="1" sz="23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tiff"/><Relationship Id="rId4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wmf"/><Relationship Id="rId5" Type="http://schemas.openxmlformats.org/officeDocument/2006/relationships/image" Target="../media/image7.wmf"/><Relationship Id="rId4" Type="http://schemas.openxmlformats.org/officeDocument/2006/relationships/image" Target="../media/image6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1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8B5BB2DF-DC61-4600-85AC-ED3276F674D7}" type="slidenum">
              <a:rPr kumimoji="0" lang="en-US" altLang="ja-JP" smtClean="0"/>
              <a:pPr eaLnBrk="1" hangingPunct="1"/>
              <a:t>1</a:t>
            </a:fld>
            <a:endParaRPr kumimoji="0" lang="en-US" altLang="ja-JP"/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ja-JP" altLang="en-US" dirty="0"/>
              <a:t>アルゴリズムとデータ構造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ja-JP" dirty="0"/>
              <a:t>C</a:t>
            </a:r>
            <a:r>
              <a:rPr lang="ja-JP" altLang="en-US" dirty="0"/>
              <a:t>言語プログラミングの基礎</a:t>
            </a:r>
            <a:endParaRPr kumimoji="0" lang="ja-JP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59D96-39CF-4EA6-B5D8-E11F843A8CBB}" type="slidenum">
              <a:rPr lang="en-US" altLang="ja-JP"/>
              <a:pPr/>
              <a:t>10</a:t>
            </a:fld>
            <a:endParaRPr lang="en-US" altLang="ja-JP"/>
          </a:p>
        </p:txBody>
      </p:sp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演習（提出不要）</a:t>
            </a:r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518506" cy="4530725"/>
          </a:xfrm>
        </p:spPr>
        <p:txBody>
          <a:bodyPr/>
          <a:lstStyle/>
          <a:p>
            <a:r>
              <a:rPr lang="ja-JP" altLang="en-US" dirty="0"/>
              <a:t>以下のプログラムを入力し，コンパイルと実行を試せ</a:t>
            </a:r>
          </a:p>
          <a:p>
            <a:pPr lvl="1"/>
            <a:r>
              <a:rPr kumimoji="0" lang="en-US" altLang="ja-JP" sz="2800" dirty="0"/>
              <a:t>4</a:t>
            </a:r>
            <a:r>
              <a:rPr kumimoji="0" lang="ja-JP" altLang="en-US" sz="2800" dirty="0"/>
              <a:t>ページのプログラム</a:t>
            </a:r>
            <a:r>
              <a:rPr kumimoji="0" lang="en-US" altLang="ja-JP" sz="2800" dirty="0"/>
              <a:t>(sample4-1.c)</a:t>
            </a:r>
          </a:p>
          <a:p>
            <a:pPr lvl="1"/>
            <a:r>
              <a:rPr kumimoji="0" lang="en-US" altLang="ja-JP" sz="2800" dirty="0"/>
              <a:t>6</a:t>
            </a:r>
            <a:r>
              <a:rPr kumimoji="0" lang="ja-JP" altLang="en-US" sz="2800" dirty="0"/>
              <a:t>ページのプログラム</a:t>
            </a:r>
            <a:r>
              <a:rPr kumimoji="0" lang="en-US" altLang="ja-JP" sz="2800" dirty="0"/>
              <a:t>(sample4-2.c)</a:t>
            </a:r>
          </a:p>
          <a:p>
            <a:pPr marL="457200" lvl="1" indent="0">
              <a:buNone/>
            </a:pPr>
            <a:endParaRPr kumimoji="0"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229724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0ACDB-88AD-421A-B807-FA8F8B912DFC}" type="slidenum">
              <a:rPr lang="en-US" altLang="ja-JP"/>
              <a:pPr/>
              <a:t>11</a:t>
            </a:fld>
            <a:endParaRPr lang="en-US" altLang="ja-JP"/>
          </a:p>
        </p:txBody>
      </p:sp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ポインタの概念</a:t>
            </a:r>
          </a:p>
        </p:txBody>
      </p:sp>
      <p:sp>
        <p:nvSpPr>
          <p:cNvPr id="63492" name="Text Box 4"/>
          <p:cNvSpPr txBox="1">
            <a:spLocks noChangeArrowheads="1"/>
          </p:cNvSpPr>
          <p:nvPr/>
        </p:nvSpPr>
        <p:spPr bwMode="auto">
          <a:xfrm>
            <a:off x="323850" y="1685925"/>
            <a:ext cx="5357813" cy="4256088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#include &lt;stdio.h&gt;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int main(void)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{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int a, b;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int *p;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endParaRPr lang="en-US" altLang="ja-JP">
              <a:latin typeface="Courier New" pitchFamily="49" charset="0"/>
              <a:ea typeface="ＭＳ ゴシック" pitchFamily="49" charset="-128"/>
            </a:endParaRP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a = 10;		/* (1) */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p = &amp;a;		/* (2) */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*p = 20;		/* (3) */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b = *p;		/* (4) */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endParaRPr lang="en-US" altLang="ja-JP">
              <a:latin typeface="Courier New" pitchFamily="49" charset="0"/>
              <a:ea typeface="ＭＳ ゴシック" pitchFamily="49" charset="-128"/>
            </a:endParaRP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printf("a = %d, b = %d\n", a, b);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return 0;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}</a:t>
            </a:r>
          </a:p>
        </p:txBody>
      </p:sp>
      <p:grpSp>
        <p:nvGrpSpPr>
          <p:cNvPr id="63551" name="Group 63"/>
          <p:cNvGrpSpPr>
            <a:grpSpLocks/>
          </p:cNvGrpSpPr>
          <p:nvPr/>
        </p:nvGrpSpPr>
        <p:grpSpPr bwMode="auto">
          <a:xfrm>
            <a:off x="5614988" y="284163"/>
            <a:ext cx="2808287" cy="1273175"/>
            <a:chOff x="3515" y="179"/>
            <a:chExt cx="1769" cy="802"/>
          </a:xfrm>
        </p:grpSpPr>
        <p:sp>
          <p:nvSpPr>
            <p:cNvPr id="63518" name="Rectangle 30"/>
            <p:cNvSpPr>
              <a:spLocks noChangeArrowheads="1"/>
            </p:cNvSpPr>
            <p:nvPr/>
          </p:nvSpPr>
          <p:spPr bwMode="auto">
            <a:xfrm>
              <a:off x="4173" y="361"/>
              <a:ext cx="363" cy="408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63519" name="Rectangle 31"/>
            <p:cNvSpPr>
              <a:spLocks noChangeArrowheads="1"/>
            </p:cNvSpPr>
            <p:nvPr/>
          </p:nvSpPr>
          <p:spPr bwMode="auto">
            <a:xfrm>
              <a:off x="4536" y="361"/>
              <a:ext cx="363" cy="408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63520" name="Rectangle 32"/>
            <p:cNvSpPr>
              <a:spLocks noChangeArrowheads="1"/>
            </p:cNvSpPr>
            <p:nvPr/>
          </p:nvSpPr>
          <p:spPr bwMode="auto">
            <a:xfrm>
              <a:off x="4898" y="361"/>
              <a:ext cx="363" cy="408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63521" name="Text Box 33"/>
            <p:cNvSpPr txBox="1">
              <a:spLocks noChangeArrowheads="1"/>
            </p:cNvSpPr>
            <p:nvPr/>
          </p:nvSpPr>
          <p:spPr bwMode="auto">
            <a:xfrm>
              <a:off x="3515" y="421"/>
              <a:ext cx="68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ja-JP" altLang="en-US" sz="2400" b="0"/>
                <a:t>メモリ</a:t>
              </a:r>
            </a:p>
          </p:txBody>
        </p:sp>
        <p:sp>
          <p:nvSpPr>
            <p:cNvPr id="63522" name="Text Box 34"/>
            <p:cNvSpPr txBox="1">
              <a:spLocks noChangeArrowheads="1"/>
            </p:cNvSpPr>
            <p:nvPr/>
          </p:nvSpPr>
          <p:spPr bwMode="auto">
            <a:xfrm>
              <a:off x="3560" y="179"/>
              <a:ext cx="63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ja-JP" altLang="en-US" sz="1600" b="0"/>
                <a:t>アドレス</a:t>
              </a:r>
            </a:p>
          </p:txBody>
        </p:sp>
        <p:sp>
          <p:nvSpPr>
            <p:cNvPr id="63523" name="Text Box 35"/>
            <p:cNvSpPr txBox="1">
              <a:spLocks noChangeArrowheads="1"/>
            </p:cNvSpPr>
            <p:nvPr/>
          </p:nvSpPr>
          <p:spPr bwMode="auto">
            <a:xfrm>
              <a:off x="4150" y="179"/>
              <a:ext cx="4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b="0"/>
                <a:t>1001</a:t>
              </a:r>
            </a:p>
          </p:txBody>
        </p:sp>
        <p:sp>
          <p:nvSpPr>
            <p:cNvPr id="63524" name="Text Box 36"/>
            <p:cNvSpPr txBox="1">
              <a:spLocks noChangeArrowheads="1"/>
            </p:cNvSpPr>
            <p:nvPr/>
          </p:nvSpPr>
          <p:spPr bwMode="auto">
            <a:xfrm>
              <a:off x="4513" y="179"/>
              <a:ext cx="4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b="0"/>
                <a:t>1002</a:t>
              </a:r>
            </a:p>
          </p:txBody>
        </p:sp>
        <p:sp>
          <p:nvSpPr>
            <p:cNvPr id="63525" name="Text Box 37"/>
            <p:cNvSpPr txBox="1">
              <a:spLocks noChangeArrowheads="1"/>
            </p:cNvSpPr>
            <p:nvPr/>
          </p:nvSpPr>
          <p:spPr bwMode="auto">
            <a:xfrm>
              <a:off x="4876" y="179"/>
              <a:ext cx="4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b="0"/>
                <a:t>1003</a:t>
              </a:r>
            </a:p>
          </p:txBody>
        </p:sp>
        <p:sp>
          <p:nvSpPr>
            <p:cNvPr id="63526" name="Text Box 38"/>
            <p:cNvSpPr txBox="1">
              <a:spLocks noChangeArrowheads="1"/>
            </p:cNvSpPr>
            <p:nvPr/>
          </p:nvSpPr>
          <p:spPr bwMode="auto">
            <a:xfrm>
              <a:off x="4241" y="769"/>
              <a:ext cx="22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b="0"/>
                <a:t>a</a:t>
              </a:r>
            </a:p>
          </p:txBody>
        </p:sp>
        <p:sp>
          <p:nvSpPr>
            <p:cNvPr id="63527" name="Text Box 39"/>
            <p:cNvSpPr txBox="1">
              <a:spLocks noChangeArrowheads="1"/>
            </p:cNvSpPr>
            <p:nvPr/>
          </p:nvSpPr>
          <p:spPr bwMode="auto">
            <a:xfrm>
              <a:off x="4603" y="769"/>
              <a:ext cx="22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b="0"/>
                <a:t>b</a:t>
              </a:r>
            </a:p>
          </p:txBody>
        </p:sp>
        <p:sp>
          <p:nvSpPr>
            <p:cNvPr id="63528" name="Text Box 40"/>
            <p:cNvSpPr txBox="1">
              <a:spLocks noChangeArrowheads="1"/>
            </p:cNvSpPr>
            <p:nvPr/>
          </p:nvSpPr>
          <p:spPr bwMode="auto">
            <a:xfrm>
              <a:off x="4966" y="769"/>
              <a:ext cx="22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b="0"/>
                <a:t>p</a:t>
              </a:r>
            </a:p>
          </p:txBody>
        </p:sp>
      </p:grpSp>
      <p:grpSp>
        <p:nvGrpSpPr>
          <p:cNvPr id="63552" name="Group 64"/>
          <p:cNvGrpSpPr>
            <a:grpSpLocks/>
          </p:cNvGrpSpPr>
          <p:nvPr/>
        </p:nvGrpSpPr>
        <p:grpSpPr bwMode="auto">
          <a:xfrm>
            <a:off x="5616575" y="1866900"/>
            <a:ext cx="2808288" cy="1273175"/>
            <a:chOff x="3515" y="179"/>
            <a:chExt cx="1769" cy="802"/>
          </a:xfrm>
        </p:grpSpPr>
        <p:sp>
          <p:nvSpPr>
            <p:cNvPr id="63553" name="Rectangle 65"/>
            <p:cNvSpPr>
              <a:spLocks noChangeArrowheads="1"/>
            </p:cNvSpPr>
            <p:nvPr/>
          </p:nvSpPr>
          <p:spPr bwMode="auto">
            <a:xfrm>
              <a:off x="4173" y="361"/>
              <a:ext cx="363" cy="408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ja-JP" sz="2400"/>
                <a:t>10</a:t>
              </a:r>
            </a:p>
          </p:txBody>
        </p:sp>
        <p:sp>
          <p:nvSpPr>
            <p:cNvPr id="63554" name="Rectangle 66"/>
            <p:cNvSpPr>
              <a:spLocks noChangeArrowheads="1"/>
            </p:cNvSpPr>
            <p:nvPr/>
          </p:nvSpPr>
          <p:spPr bwMode="auto">
            <a:xfrm>
              <a:off x="4536" y="361"/>
              <a:ext cx="363" cy="408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63555" name="Rectangle 67"/>
            <p:cNvSpPr>
              <a:spLocks noChangeArrowheads="1"/>
            </p:cNvSpPr>
            <p:nvPr/>
          </p:nvSpPr>
          <p:spPr bwMode="auto">
            <a:xfrm>
              <a:off x="4898" y="361"/>
              <a:ext cx="363" cy="408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63556" name="Text Box 68"/>
            <p:cNvSpPr txBox="1">
              <a:spLocks noChangeArrowheads="1"/>
            </p:cNvSpPr>
            <p:nvPr/>
          </p:nvSpPr>
          <p:spPr bwMode="auto">
            <a:xfrm>
              <a:off x="3515" y="421"/>
              <a:ext cx="68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ja-JP" altLang="en-US" sz="2400" b="0"/>
                <a:t>メモリ</a:t>
              </a:r>
            </a:p>
          </p:txBody>
        </p:sp>
        <p:sp>
          <p:nvSpPr>
            <p:cNvPr id="63557" name="Text Box 69"/>
            <p:cNvSpPr txBox="1">
              <a:spLocks noChangeArrowheads="1"/>
            </p:cNvSpPr>
            <p:nvPr/>
          </p:nvSpPr>
          <p:spPr bwMode="auto">
            <a:xfrm>
              <a:off x="3560" y="179"/>
              <a:ext cx="63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ja-JP" altLang="en-US" sz="1600" b="0"/>
                <a:t>アドレス</a:t>
              </a:r>
            </a:p>
          </p:txBody>
        </p:sp>
        <p:sp>
          <p:nvSpPr>
            <p:cNvPr id="63558" name="Text Box 70"/>
            <p:cNvSpPr txBox="1">
              <a:spLocks noChangeArrowheads="1"/>
            </p:cNvSpPr>
            <p:nvPr/>
          </p:nvSpPr>
          <p:spPr bwMode="auto">
            <a:xfrm>
              <a:off x="4150" y="179"/>
              <a:ext cx="4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b="0"/>
                <a:t>1001</a:t>
              </a:r>
            </a:p>
          </p:txBody>
        </p:sp>
        <p:sp>
          <p:nvSpPr>
            <p:cNvPr id="63559" name="Text Box 71"/>
            <p:cNvSpPr txBox="1">
              <a:spLocks noChangeArrowheads="1"/>
            </p:cNvSpPr>
            <p:nvPr/>
          </p:nvSpPr>
          <p:spPr bwMode="auto">
            <a:xfrm>
              <a:off x="4513" y="179"/>
              <a:ext cx="4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b="0"/>
                <a:t>1002</a:t>
              </a:r>
            </a:p>
          </p:txBody>
        </p:sp>
        <p:sp>
          <p:nvSpPr>
            <p:cNvPr id="63560" name="Text Box 72"/>
            <p:cNvSpPr txBox="1">
              <a:spLocks noChangeArrowheads="1"/>
            </p:cNvSpPr>
            <p:nvPr/>
          </p:nvSpPr>
          <p:spPr bwMode="auto">
            <a:xfrm>
              <a:off x="4876" y="179"/>
              <a:ext cx="4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b="0"/>
                <a:t>1003</a:t>
              </a:r>
            </a:p>
          </p:txBody>
        </p:sp>
        <p:sp>
          <p:nvSpPr>
            <p:cNvPr id="63561" name="Text Box 73"/>
            <p:cNvSpPr txBox="1">
              <a:spLocks noChangeArrowheads="1"/>
            </p:cNvSpPr>
            <p:nvPr/>
          </p:nvSpPr>
          <p:spPr bwMode="auto">
            <a:xfrm>
              <a:off x="4241" y="769"/>
              <a:ext cx="22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b="0"/>
                <a:t>a</a:t>
              </a:r>
            </a:p>
          </p:txBody>
        </p:sp>
        <p:sp>
          <p:nvSpPr>
            <p:cNvPr id="63562" name="Text Box 74"/>
            <p:cNvSpPr txBox="1">
              <a:spLocks noChangeArrowheads="1"/>
            </p:cNvSpPr>
            <p:nvPr/>
          </p:nvSpPr>
          <p:spPr bwMode="auto">
            <a:xfrm>
              <a:off x="4603" y="769"/>
              <a:ext cx="22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b="0"/>
                <a:t>b</a:t>
              </a:r>
            </a:p>
          </p:txBody>
        </p:sp>
        <p:sp>
          <p:nvSpPr>
            <p:cNvPr id="63563" name="Text Box 75"/>
            <p:cNvSpPr txBox="1">
              <a:spLocks noChangeArrowheads="1"/>
            </p:cNvSpPr>
            <p:nvPr/>
          </p:nvSpPr>
          <p:spPr bwMode="auto">
            <a:xfrm>
              <a:off x="4966" y="769"/>
              <a:ext cx="22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b="0"/>
                <a:t>p</a:t>
              </a:r>
            </a:p>
          </p:txBody>
        </p:sp>
      </p:grpSp>
      <p:grpSp>
        <p:nvGrpSpPr>
          <p:cNvPr id="63564" name="Group 76"/>
          <p:cNvGrpSpPr>
            <a:grpSpLocks/>
          </p:cNvGrpSpPr>
          <p:nvPr/>
        </p:nvGrpSpPr>
        <p:grpSpPr bwMode="auto">
          <a:xfrm>
            <a:off x="5616575" y="3090863"/>
            <a:ext cx="2808288" cy="1273175"/>
            <a:chOff x="3515" y="179"/>
            <a:chExt cx="1769" cy="802"/>
          </a:xfrm>
        </p:grpSpPr>
        <p:sp>
          <p:nvSpPr>
            <p:cNvPr id="63565" name="Rectangle 77"/>
            <p:cNvSpPr>
              <a:spLocks noChangeArrowheads="1"/>
            </p:cNvSpPr>
            <p:nvPr/>
          </p:nvSpPr>
          <p:spPr bwMode="auto">
            <a:xfrm>
              <a:off x="4173" y="361"/>
              <a:ext cx="363" cy="408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ja-JP" sz="2400"/>
                <a:t>10</a:t>
              </a:r>
            </a:p>
          </p:txBody>
        </p:sp>
        <p:sp>
          <p:nvSpPr>
            <p:cNvPr id="63566" name="Rectangle 78"/>
            <p:cNvSpPr>
              <a:spLocks noChangeArrowheads="1"/>
            </p:cNvSpPr>
            <p:nvPr/>
          </p:nvSpPr>
          <p:spPr bwMode="auto">
            <a:xfrm>
              <a:off x="4536" y="361"/>
              <a:ext cx="363" cy="408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63567" name="Rectangle 79"/>
            <p:cNvSpPr>
              <a:spLocks noChangeArrowheads="1"/>
            </p:cNvSpPr>
            <p:nvPr/>
          </p:nvSpPr>
          <p:spPr bwMode="auto">
            <a:xfrm>
              <a:off x="4898" y="361"/>
              <a:ext cx="363" cy="408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ja-JP"/>
                <a:t>1001</a:t>
              </a:r>
            </a:p>
          </p:txBody>
        </p:sp>
        <p:sp>
          <p:nvSpPr>
            <p:cNvPr id="63568" name="Text Box 80"/>
            <p:cNvSpPr txBox="1">
              <a:spLocks noChangeArrowheads="1"/>
            </p:cNvSpPr>
            <p:nvPr/>
          </p:nvSpPr>
          <p:spPr bwMode="auto">
            <a:xfrm>
              <a:off x="3515" y="421"/>
              <a:ext cx="68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ja-JP" altLang="en-US" sz="2400" b="0"/>
                <a:t>メモリ</a:t>
              </a:r>
            </a:p>
          </p:txBody>
        </p:sp>
        <p:sp>
          <p:nvSpPr>
            <p:cNvPr id="63569" name="Text Box 81"/>
            <p:cNvSpPr txBox="1">
              <a:spLocks noChangeArrowheads="1"/>
            </p:cNvSpPr>
            <p:nvPr/>
          </p:nvSpPr>
          <p:spPr bwMode="auto">
            <a:xfrm>
              <a:off x="3560" y="179"/>
              <a:ext cx="63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ja-JP" altLang="en-US" sz="1600" b="0"/>
                <a:t>アドレス</a:t>
              </a:r>
            </a:p>
          </p:txBody>
        </p:sp>
        <p:sp>
          <p:nvSpPr>
            <p:cNvPr id="63570" name="Text Box 82"/>
            <p:cNvSpPr txBox="1">
              <a:spLocks noChangeArrowheads="1"/>
            </p:cNvSpPr>
            <p:nvPr/>
          </p:nvSpPr>
          <p:spPr bwMode="auto">
            <a:xfrm>
              <a:off x="4150" y="179"/>
              <a:ext cx="4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b="0"/>
                <a:t>1001</a:t>
              </a:r>
            </a:p>
          </p:txBody>
        </p:sp>
        <p:sp>
          <p:nvSpPr>
            <p:cNvPr id="63571" name="Text Box 83"/>
            <p:cNvSpPr txBox="1">
              <a:spLocks noChangeArrowheads="1"/>
            </p:cNvSpPr>
            <p:nvPr/>
          </p:nvSpPr>
          <p:spPr bwMode="auto">
            <a:xfrm>
              <a:off x="4513" y="179"/>
              <a:ext cx="4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b="0"/>
                <a:t>1002</a:t>
              </a:r>
            </a:p>
          </p:txBody>
        </p:sp>
        <p:sp>
          <p:nvSpPr>
            <p:cNvPr id="63572" name="Text Box 84"/>
            <p:cNvSpPr txBox="1">
              <a:spLocks noChangeArrowheads="1"/>
            </p:cNvSpPr>
            <p:nvPr/>
          </p:nvSpPr>
          <p:spPr bwMode="auto">
            <a:xfrm>
              <a:off x="4876" y="179"/>
              <a:ext cx="4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b="0"/>
                <a:t>1003</a:t>
              </a:r>
            </a:p>
          </p:txBody>
        </p:sp>
        <p:sp>
          <p:nvSpPr>
            <p:cNvPr id="63573" name="Text Box 85"/>
            <p:cNvSpPr txBox="1">
              <a:spLocks noChangeArrowheads="1"/>
            </p:cNvSpPr>
            <p:nvPr/>
          </p:nvSpPr>
          <p:spPr bwMode="auto">
            <a:xfrm>
              <a:off x="4241" y="769"/>
              <a:ext cx="22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b="0"/>
                <a:t>a</a:t>
              </a:r>
            </a:p>
          </p:txBody>
        </p:sp>
        <p:sp>
          <p:nvSpPr>
            <p:cNvPr id="63574" name="Text Box 86"/>
            <p:cNvSpPr txBox="1">
              <a:spLocks noChangeArrowheads="1"/>
            </p:cNvSpPr>
            <p:nvPr/>
          </p:nvSpPr>
          <p:spPr bwMode="auto">
            <a:xfrm>
              <a:off x="4603" y="769"/>
              <a:ext cx="22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b="0"/>
                <a:t>b</a:t>
              </a:r>
            </a:p>
          </p:txBody>
        </p:sp>
        <p:sp>
          <p:nvSpPr>
            <p:cNvPr id="63575" name="Text Box 87"/>
            <p:cNvSpPr txBox="1">
              <a:spLocks noChangeArrowheads="1"/>
            </p:cNvSpPr>
            <p:nvPr/>
          </p:nvSpPr>
          <p:spPr bwMode="auto">
            <a:xfrm>
              <a:off x="4966" y="769"/>
              <a:ext cx="22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b="0"/>
                <a:t>p</a:t>
              </a:r>
            </a:p>
          </p:txBody>
        </p:sp>
      </p:grpSp>
      <p:grpSp>
        <p:nvGrpSpPr>
          <p:cNvPr id="63576" name="Group 88"/>
          <p:cNvGrpSpPr>
            <a:grpSpLocks/>
          </p:cNvGrpSpPr>
          <p:nvPr/>
        </p:nvGrpSpPr>
        <p:grpSpPr bwMode="auto">
          <a:xfrm>
            <a:off x="5616575" y="4316413"/>
            <a:ext cx="2808288" cy="1273175"/>
            <a:chOff x="3515" y="179"/>
            <a:chExt cx="1769" cy="802"/>
          </a:xfrm>
        </p:grpSpPr>
        <p:sp>
          <p:nvSpPr>
            <p:cNvPr id="63577" name="Rectangle 89"/>
            <p:cNvSpPr>
              <a:spLocks noChangeArrowheads="1"/>
            </p:cNvSpPr>
            <p:nvPr/>
          </p:nvSpPr>
          <p:spPr bwMode="auto">
            <a:xfrm>
              <a:off x="4173" y="361"/>
              <a:ext cx="363" cy="408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ja-JP" sz="2400"/>
                <a:t>20</a:t>
              </a:r>
            </a:p>
          </p:txBody>
        </p:sp>
        <p:sp>
          <p:nvSpPr>
            <p:cNvPr id="63578" name="Rectangle 90"/>
            <p:cNvSpPr>
              <a:spLocks noChangeArrowheads="1"/>
            </p:cNvSpPr>
            <p:nvPr/>
          </p:nvSpPr>
          <p:spPr bwMode="auto">
            <a:xfrm>
              <a:off x="4536" y="361"/>
              <a:ext cx="363" cy="408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63579" name="Rectangle 91"/>
            <p:cNvSpPr>
              <a:spLocks noChangeArrowheads="1"/>
            </p:cNvSpPr>
            <p:nvPr/>
          </p:nvSpPr>
          <p:spPr bwMode="auto">
            <a:xfrm>
              <a:off x="4898" y="361"/>
              <a:ext cx="363" cy="408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ja-JP"/>
                <a:t>1001</a:t>
              </a:r>
            </a:p>
          </p:txBody>
        </p:sp>
        <p:sp>
          <p:nvSpPr>
            <p:cNvPr id="63580" name="Text Box 92"/>
            <p:cNvSpPr txBox="1">
              <a:spLocks noChangeArrowheads="1"/>
            </p:cNvSpPr>
            <p:nvPr/>
          </p:nvSpPr>
          <p:spPr bwMode="auto">
            <a:xfrm>
              <a:off x="3515" y="421"/>
              <a:ext cx="68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ja-JP" altLang="en-US" sz="2400" b="0"/>
                <a:t>メモリ</a:t>
              </a:r>
            </a:p>
          </p:txBody>
        </p:sp>
        <p:sp>
          <p:nvSpPr>
            <p:cNvPr id="63581" name="Text Box 93"/>
            <p:cNvSpPr txBox="1">
              <a:spLocks noChangeArrowheads="1"/>
            </p:cNvSpPr>
            <p:nvPr/>
          </p:nvSpPr>
          <p:spPr bwMode="auto">
            <a:xfrm>
              <a:off x="3560" y="179"/>
              <a:ext cx="63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ja-JP" altLang="en-US" sz="1600" b="0"/>
                <a:t>アドレス</a:t>
              </a:r>
            </a:p>
          </p:txBody>
        </p:sp>
        <p:sp>
          <p:nvSpPr>
            <p:cNvPr id="63582" name="Text Box 94"/>
            <p:cNvSpPr txBox="1">
              <a:spLocks noChangeArrowheads="1"/>
            </p:cNvSpPr>
            <p:nvPr/>
          </p:nvSpPr>
          <p:spPr bwMode="auto">
            <a:xfrm>
              <a:off x="4150" y="179"/>
              <a:ext cx="4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b="0"/>
                <a:t>1001</a:t>
              </a:r>
            </a:p>
          </p:txBody>
        </p:sp>
        <p:sp>
          <p:nvSpPr>
            <p:cNvPr id="63583" name="Text Box 95"/>
            <p:cNvSpPr txBox="1">
              <a:spLocks noChangeArrowheads="1"/>
            </p:cNvSpPr>
            <p:nvPr/>
          </p:nvSpPr>
          <p:spPr bwMode="auto">
            <a:xfrm>
              <a:off x="4513" y="179"/>
              <a:ext cx="4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b="0"/>
                <a:t>1002</a:t>
              </a:r>
            </a:p>
          </p:txBody>
        </p:sp>
        <p:sp>
          <p:nvSpPr>
            <p:cNvPr id="63584" name="Text Box 96"/>
            <p:cNvSpPr txBox="1">
              <a:spLocks noChangeArrowheads="1"/>
            </p:cNvSpPr>
            <p:nvPr/>
          </p:nvSpPr>
          <p:spPr bwMode="auto">
            <a:xfrm>
              <a:off x="4876" y="179"/>
              <a:ext cx="4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b="0"/>
                <a:t>1003</a:t>
              </a:r>
            </a:p>
          </p:txBody>
        </p:sp>
        <p:sp>
          <p:nvSpPr>
            <p:cNvPr id="63585" name="Text Box 97"/>
            <p:cNvSpPr txBox="1">
              <a:spLocks noChangeArrowheads="1"/>
            </p:cNvSpPr>
            <p:nvPr/>
          </p:nvSpPr>
          <p:spPr bwMode="auto">
            <a:xfrm>
              <a:off x="4241" y="769"/>
              <a:ext cx="22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b="0"/>
                <a:t>a</a:t>
              </a:r>
            </a:p>
          </p:txBody>
        </p:sp>
        <p:sp>
          <p:nvSpPr>
            <p:cNvPr id="63586" name="Text Box 98"/>
            <p:cNvSpPr txBox="1">
              <a:spLocks noChangeArrowheads="1"/>
            </p:cNvSpPr>
            <p:nvPr/>
          </p:nvSpPr>
          <p:spPr bwMode="auto">
            <a:xfrm>
              <a:off x="4603" y="769"/>
              <a:ext cx="22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b="0"/>
                <a:t>b</a:t>
              </a:r>
            </a:p>
          </p:txBody>
        </p:sp>
        <p:sp>
          <p:nvSpPr>
            <p:cNvPr id="63587" name="Text Box 99"/>
            <p:cNvSpPr txBox="1">
              <a:spLocks noChangeArrowheads="1"/>
            </p:cNvSpPr>
            <p:nvPr/>
          </p:nvSpPr>
          <p:spPr bwMode="auto">
            <a:xfrm>
              <a:off x="4966" y="769"/>
              <a:ext cx="22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b="0"/>
                <a:t>p</a:t>
              </a:r>
            </a:p>
          </p:txBody>
        </p:sp>
      </p:grpSp>
      <p:grpSp>
        <p:nvGrpSpPr>
          <p:cNvPr id="63588" name="Group 100"/>
          <p:cNvGrpSpPr>
            <a:grpSpLocks/>
          </p:cNvGrpSpPr>
          <p:nvPr/>
        </p:nvGrpSpPr>
        <p:grpSpPr bwMode="auto">
          <a:xfrm>
            <a:off x="5616575" y="5540375"/>
            <a:ext cx="2808288" cy="1273175"/>
            <a:chOff x="3515" y="179"/>
            <a:chExt cx="1769" cy="802"/>
          </a:xfrm>
        </p:grpSpPr>
        <p:sp>
          <p:nvSpPr>
            <p:cNvPr id="63589" name="Rectangle 101"/>
            <p:cNvSpPr>
              <a:spLocks noChangeArrowheads="1"/>
            </p:cNvSpPr>
            <p:nvPr/>
          </p:nvSpPr>
          <p:spPr bwMode="auto">
            <a:xfrm>
              <a:off x="4173" y="361"/>
              <a:ext cx="363" cy="408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ja-JP" sz="2400"/>
                <a:t>20</a:t>
              </a:r>
            </a:p>
          </p:txBody>
        </p:sp>
        <p:sp>
          <p:nvSpPr>
            <p:cNvPr id="63590" name="Rectangle 102"/>
            <p:cNvSpPr>
              <a:spLocks noChangeArrowheads="1"/>
            </p:cNvSpPr>
            <p:nvPr/>
          </p:nvSpPr>
          <p:spPr bwMode="auto">
            <a:xfrm>
              <a:off x="4536" y="361"/>
              <a:ext cx="363" cy="408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ja-JP" sz="2400"/>
                <a:t>20</a:t>
              </a:r>
            </a:p>
          </p:txBody>
        </p:sp>
        <p:sp>
          <p:nvSpPr>
            <p:cNvPr id="63591" name="Rectangle 103"/>
            <p:cNvSpPr>
              <a:spLocks noChangeArrowheads="1"/>
            </p:cNvSpPr>
            <p:nvPr/>
          </p:nvSpPr>
          <p:spPr bwMode="auto">
            <a:xfrm>
              <a:off x="4898" y="361"/>
              <a:ext cx="363" cy="408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ja-JP"/>
                <a:t>1001</a:t>
              </a:r>
            </a:p>
          </p:txBody>
        </p:sp>
        <p:sp>
          <p:nvSpPr>
            <p:cNvPr id="63592" name="Text Box 104"/>
            <p:cNvSpPr txBox="1">
              <a:spLocks noChangeArrowheads="1"/>
            </p:cNvSpPr>
            <p:nvPr/>
          </p:nvSpPr>
          <p:spPr bwMode="auto">
            <a:xfrm>
              <a:off x="3515" y="421"/>
              <a:ext cx="68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ja-JP" altLang="en-US" sz="2400" b="0"/>
                <a:t>メモリ</a:t>
              </a:r>
            </a:p>
          </p:txBody>
        </p:sp>
        <p:sp>
          <p:nvSpPr>
            <p:cNvPr id="63593" name="Text Box 105"/>
            <p:cNvSpPr txBox="1">
              <a:spLocks noChangeArrowheads="1"/>
            </p:cNvSpPr>
            <p:nvPr/>
          </p:nvSpPr>
          <p:spPr bwMode="auto">
            <a:xfrm>
              <a:off x="3560" y="179"/>
              <a:ext cx="63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ja-JP" altLang="en-US" sz="1600" b="0"/>
                <a:t>アドレス</a:t>
              </a:r>
            </a:p>
          </p:txBody>
        </p:sp>
        <p:sp>
          <p:nvSpPr>
            <p:cNvPr id="63594" name="Text Box 106"/>
            <p:cNvSpPr txBox="1">
              <a:spLocks noChangeArrowheads="1"/>
            </p:cNvSpPr>
            <p:nvPr/>
          </p:nvSpPr>
          <p:spPr bwMode="auto">
            <a:xfrm>
              <a:off x="4150" y="179"/>
              <a:ext cx="4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b="0"/>
                <a:t>1001</a:t>
              </a:r>
            </a:p>
          </p:txBody>
        </p:sp>
        <p:sp>
          <p:nvSpPr>
            <p:cNvPr id="63595" name="Text Box 107"/>
            <p:cNvSpPr txBox="1">
              <a:spLocks noChangeArrowheads="1"/>
            </p:cNvSpPr>
            <p:nvPr/>
          </p:nvSpPr>
          <p:spPr bwMode="auto">
            <a:xfrm>
              <a:off x="4513" y="179"/>
              <a:ext cx="4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b="0"/>
                <a:t>1002</a:t>
              </a:r>
            </a:p>
          </p:txBody>
        </p:sp>
        <p:sp>
          <p:nvSpPr>
            <p:cNvPr id="63596" name="Text Box 108"/>
            <p:cNvSpPr txBox="1">
              <a:spLocks noChangeArrowheads="1"/>
            </p:cNvSpPr>
            <p:nvPr/>
          </p:nvSpPr>
          <p:spPr bwMode="auto">
            <a:xfrm>
              <a:off x="4876" y="179"/>
              <a:ext cx="4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b="0"/>
                <a:t>1003</a:t>
              </a:r>
            </a:p>
          </p:txBody>
        </p:sp>
        <p:sp>
          <p:nvSpPr>
            <p:cNvPr id="63597" name="Text Box 109"/>
            <p:cNvSpPr txBox="1">
              <a:spLocks noChangeArrowheads="1"/>
            </p:cNvSpPr>
            <p:nvPr/>
          </p:nvSpPr>
          <p:spPr bwMode="auto">
            <a:xfrm>
              <a:off x="4241" y="769"/>
              <a:ext cx="22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b="0"/>
                <a:t>a</a:t>
              </a:r>
            </a:p>
          </p:txBody>
        </p:sp>
        <p:sp>
          <p:nvSpPr>
            <p:cNvPr id="63598" name="Text Box 110"/>
            <p:cNvSpPr txBox="1">
              <a:spLocks noChangeArrowheads="1"/>
            </p:cNvSpPr>
            <p:nvPr/>
          </p:nvSpPr>
          <p:spPr bwMode="auto">
            <a:xfrm>
              <a:off x="4603" y="769"/>
              <a:ext cx="22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b="0"/>
                <a:t>b</a:t>
              </a:r>
            </a:p>
          </p:txBody>
        </p:sp>
        <p:sp>
          <p:nvSpPr>
            <p:cNvPr id="63599" name="Text Box 111"/>
            <p:cNvSpPr txBox="1">
              <a:spLocks noChangeArrowheads="1"/>
            </p:cNvSpPr>
            <p:nvPr/>
          </p:nvSpPr>
          <p:spPr bwMode="auto">
            <a:xfrm>
              <a:off x="4966" y="769"/>
              <a:ext cx="22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sz="1600" b="0"/>
                <a:t>p</a:t>
              </a:r>
            </a:p>
          </p:txBody>
        </p:sp>
      </p:grpSp>
      <p:sp>
        <p:nvSpPr>
          <p:cNvPr id="63602" name="Text Box 114"/>
          <p:cNvSpPr txBox="1">
            <a:spLocks noChangeArrowheads="1"/>
          </p:cNvSpPr>
          <p:nvPr/>
        </p:nvSpPr>
        <p:spPr bwMode="auto">
          <a:xfrm>
            <a:off x="8442325" y="2270125"/>
            <a:ext cx="4683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b="0"/>
              <a:t>(1)</a:t>
            </a:r>
          </a:p>
        </p:txBody>
      </p:sp>
      <p:sp>
        <p:nvSpPr>
          <p:cNvPr id="63603" name="Text Box 115"/>
          <p:cNvSpPr txBox="1">
            <a:spLocks noChangeArrowheads="1"/>
          </p:cNvSpPr>
          <p:nvPr/>
        </p:nvSpPr>
        <p:spPr bwMode="auto">
          <a:xfrm>
            <a:off x="8442325" y="3500438"/>
            <a:ext cx="4683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b="0"/>
              <a:t>(2)</a:t>
            </a:r>
          </a:p>
        </p:txBody>
      </p:sp>
      <p:sp>
        <p:nvSpPr>
          <p:cNvPr id="63604" name="Text Box 116"/>
          <p:cNvSpPr txBox="1">
            <a:spLocks noChangeArrowheads="1"/>
          </p:cNvSpPr>
          <p:nvPr/>
        </p:nvSpPr>
        <p:spPr bwMode="auto">
          <a:xfrm>
            <a:off x="8442325" y="4724400"/>
            <a:ext cx="4683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b="0"/>
              <a:t>(3)</a:t>
            </a:r>
          </a:p>
        </p:txBody>
      </p:sp>
      <p:sp>
        <p:nvSpPr>
          <p:cNvPr id="63605" name="Text Box 117"/>
          <p:cNvSpPr txBox="1">
            <a:spLocks noChangeArrowheads="1"/>
          </p:cNvSpPr>
          <p:nvPr/>
        </p:nvSpPr>
        <p:spPr bwMode="auto">
          <a:xfrm>
            <a:off x="8442325" y="5942013"/>
            <a:ext cx="4683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b="0"/>
              <a:t>(4)</a:t>
            </a:r>
          </a:p>
        </p:txBody>
      </p:sp>
      <p:sp>
        <p:nvSpPr>
          <p:cNvPr id="63606" name="AutoShape 118"/>
          <p:cNvSpPr>
            <a:spLocks/>
          </p:cNvSpPr>
          <p:nvPr/>
        </p:nvSpPr>
        <p:spPr bwMode="auto">
          <a:xfrm>
            <a:off x="2681288" y="2582863"/>
            <a:ext cx="2863850" cy="366712"/>
          </a:xfrm>
          <a:prstGeom prst="borderCallout1">
            <a:avLst>
              <a:gd name="adj1" fmla="val 31167"/>
              <a:gd name="adj2" fmla="val -2662"/>
              <a:gd name="adj3" fmla="val 126838"/>
              <a:gd name="adj4" fmla="val -3564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ja-JP">
                <a:solidFill>
                  <a:srgbClr val="FF0000"/>
                </a:solidFill>
                <a:latin typeface="Courier New" pitchFamily="49" charset="0"/>
              </a:rPr>
              <a:t>int</a:t>
            </a:r>
            <a:r>
              <a:rPr lang="ja-JP" altLang="en-US">
                <a:solidFill>
                  <a:srgbClr val="FF0000"/>
                </a:solidFill>
                <a:latin typeface="Courier New" pitchFamily="49" charset="0"/>
              </a:rPr>
              <a:t>型</a:t>
            </a:r>
            <a:r>
              <a:rPr lang="ja-JP" altLang="en-US" b="0"/>
              <a:t>のポインタ</a:t>
            </a:r>
            <a:r>
              <a:rPr lang="en-US" altLang="ja-JP">
                <a:solidFill>
                  <a:srgbClr val="FF0000"/>
                </a:solidFill>
                <a:latin typeface="Courier New" pitchFamily="49" charset="0"/>
              </a:rPr>
              <a:t>p</a:t>
            </a:r>
            <a:r>
              <a:rPr lang="ja-JP" altLang="en-US" b="0"/>
              <a:t>を定義</a:t>
            </a:r>
          </a:p>
          <a:p>
            <a:pPr algn="ctr"/>
            <a:endParaRPr lang="en-US" altLang="ja-JP" b="0"/>
          </a:p>
        </p:txBody>
      </p:sp>
      <p:sp>
        <p:nvSpPr>
          <p:cNvPr id="63607" name="AutoShape 119"/>
          <p:cNvSpPr>
            <a:spLocks/>
          </p:cNvSpPr>
          <p:nvPr/>
        </p:nvSpPr>
        <p:spPr bwMode="auto">
          <a:xfrm>
            <a:off x="3948113" y="5449888"/>
            <a:ext cx="1828800" cy="609600"/>
          </a:xfrm>
          <a:prstGeom prst="borderCallout1">
            <a:avLst>
              <a:gd name="adj1" fmla="val 18750"/>
              <a:gd name="adj2" fmla="val -4167"/>
              <a:gd name="adj3" fmla="val -233593"/>
              <a:gd name="adj4" fmla="val -12248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ja-JP">
                <a:solidFill>
                  <a:srgbClr val="FF0000"/>
                </a:solidFill>
                <a:latin typeface="Courier New" pitchFamily="49" charset="0"/>
              </a:rPr>
              <a:t>&amp;a</a:t>
            </a:r>
            <a:r>
              <a:rPr lang="ja-JP" altLang="en-US" b="0"/>
              <a:t>は，変数</a:t>
            </a:r>
            <a:r>
              <a:rPr lang="en-US" altLang="ja-JP" b="0"/>
              <a:t>a</a:t>
            </a:r>
            <a:r>
              <a:rPr lang="ja-JP" altLang="en-US" b="0"/>
              <a:t>のアドレス</a:t>
            </a:r>
          </a:p>
          <a:p>
            <a:pPr algn="ctr"/>
            <a:endParaRPr lang="en-US" altLang="ja-JP" b="0"/>
          </a:p>
        </p:txBody>
      </p:sp>
      <p:sp>
        <p:nvSpPr>
          <p:cNvPr id="63608" name="AutoShape 120"/>
          <p:cNvSpPr>
            <a:spLocks/>
          </p:cNvSpPr>
          <p:nvPr/>
        </p:nvSpPr>
        <p:spPr bwMode="auto">
          <a:xfrm>
            <a:off x="1692275" y="6002338"/>
            <a:ext cx="2209800" cy="609600"/>
          </a:xfrm>
          <a:prstGeom prst="borderCallout1">
            <a:avLst>
              <a:gd name="adj1" fmla="val 18750"/>
              <a:gd name="adj2" fmla="val -3449"/>
              <a:gd name="adj3" fmla="val -218750"/>
              <a:gd name="adj4" fmla="val -1515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ja-JP">
                <a:solidFill>
                  <a:srgbClr val="FF0000"/>
                </a:solidFill>
                <a:latin typeface="Courier New" pitchFamily="49" charset="0"/>
              </a:rPr>
              <a:t>*p</a:t>
            </a:r>
            <a:r>
              <a:rPr lang="ja-JP" altLang="en-US" b="0"/>
              <a:t>は，ポインタ</a:t>
            </a:r>
            <a:r>
              <a:rPr lang="en-US" altLang="ja-JP">
                <a:solidFill>
                  <a:srgbClr val="FF0000"/>
                </a:solidFill>
                <a:latin typeface="Courier New" pitchFamily="49" charset="0"/>
              </a:rPr>
              <a:t>p</a:t>
            </a:r>
            <a:r>
              <a:rPr lang="ja-JP" altLang="en-US" b="0"/>
              <a:t>が指すアドレスの内容</a:t>
            </a:r>
          </a:p>
          <a:p>
            <a:pPr algn="ctr"/>
            <a:endParaRPr lang="en-US" altLang="ja-JP" b="0"/>
          </a:p>
        </p:txBody>
      </p:sp>
    </p:spTree>
    <p:extLst>
      <p:ext uri="{BB962C8B-B14F-4D97-AF65-F5344CB8AC3E}">
        <p14:creationId xmlns:p14="http://schemas.microsoft.com/office/powerpoint/2010/main" val="3790212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CFABA-DEF9-4CC1-A8C9-0B9B6FDB2956}" type="slidenum">
              <a:rPr lang="en-US" altLang="ja-JP"/>
              <a:pPr/>
              <a:t>12</a:t>
            </a:fld>
            <a:endParaRPr lang="en-US" altLang="ja-JP"/>
          </a:p>
        </p:txBody>
      </p:sp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ポインタの概念</a:t>
            </a:r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2800"/>
              <a:t>ポインタ</a:t>
            </a:r>
            <a:r>
              <a:rPr lang="en-US" altLang="ja-JP" sz="2800" b="1">
                <a:latin typeface="Courier New" pitchFamily="49" charset="0"/>
              </a:rPr>
              <a:t>p</a:t>
            </a:r>
            <a:r>
              <a:rPr lang="ja-JP" altLang="en-US" sz="2800"/>
              <a:t>の定義</a:t>
            </a:r>
          </a:p>
          <a:p>
            <a:pPr lvl="1"/>
            <a:r>
              <a:rPr lang="en-US" altLang="ja-JP" sz="2300" b="1">
                <a:latin typeface="Courier New" pitchFamily="49" charset="0"/>
              </a:rPr>
              <a:t>int *p;</a:t>
            </a:r>
          </a:p>
          <a:p>
            <a:r>
              <a:rPr lang="ja-JP" altLang="en-US" sz="2800">
                <a:latin typeface="Courier New" pitchFamily="49" charset="0"/>
              </a:rPr>
              <a:t>ポインタ</a:t>
            </a:r>
            <a:r>
              <a:rPr lang="en-US" altLang="ja-JP" sz="2800" b="1">
                <a:latin typeface="Courier New" pitchFamily="49" charset="0"/>
              </a:rPr>
              <a:t>p</a:t>
            </a:r>
            <a:r>
              <a:rPr lang="ja-JP" altLang="en-US" sz="2800">
                <a:latin typeface="Courier New" pitchFamily="49" charset="0"/>
              </a:rPr>
              <a:t>へ，アドレスをセットする</a:t>
            </a:r>
          </a:p>
          <a:p>
            <a:pPr lvl="1"/>
            <a:r>
              <a:rPr lang="en-US" altLang="ja-JP" sz="2300" b="1">
                <a:latin typeface="Courier New" pitchFamily="49" charset="0"/>
              </a:rPr>
              <a:t>int a; int *p;</a:t>
            </a:r>
          </a:p>
          <a:p>
            <a:pPr lvl="1"/>
            <a:r>
              <a:rPr lang="en-US" altLang="ja-JP" sz="2300" b="1">
                <a:latin typeface="Courier New" pitchFamily="49" charset="0"/>
              </a:rPr>
              <a:t>p = &amp;a</a:t>
            </a:r>
          </a:p>
          <a:p>
            <a:pPr lvl="1"/>
            <a:r>
              <a:rPr lang="en-US" altLang="ja-JP" sz="2300" b="1">
                <a:latin typeface="Courier New" pitchFamily="49" charset="0"/>
              </a:rPr>
              <a:t>&amp;a</a:t>
            </a:r>
            <a:r>
              <a:rPr lang="ja-JP" altLang="en-US" sz="2300">
                <a:latin typeface="Courier New" pitchFamily="49" charset="0"/>
              </a:rPr>
              <a:t>は，</a:t>
            </a:r>
            <a:r>
              <a:rPr lang="en-US" altLang="ja-JP" sz="2300" b="1">
                <a:latin typeface="Courier New" pitchFamily="49" charset="0"/>
              </a:rPr>
              <a:t>a</a:t>
            </a:r>
            <a:r>
              <a:rPr lang="ja-JP" altLang="en-US" sz="2300">
                <a:latin typeface="Courier New" pitchFamily="49" charset="0"/>
              </a:rPr>
              <a:t>のアドレス</a:t>
            </a:r>
            <a:endParaRPr lang="ja-JP" altLang="en-US" sz="2300" b="1">
              <a:latin typeface="Courier New" pitchFamily="49" charset="0"/>
            </a:endParaRPr>
          </a:p>
          <a:p>
            <a:r>
              <a:rPr kumimoji="0" lang="ja-JP" altLang="en-US" sz="2800">
                <a:latin typeface="Courier New" pitchFamily="49" charset="0"/>
              </a:rPr>
              <a:t>ポインタの内容にアクセスしたいとき</a:t>
            </a:r>
          </a:p>
          <a:p>
            <a:pPr lvl="1"/>
            <a:r>
              <a:rPr kumimoji="0" lang="en-US" altLang="ja-JP" sz="2300" b="1">
                <a:latin typeface="Courier New" pitchFamily="49" charset="0"/>
              </a:rPr>
              <a:t>int b; int *p;</a:t>
            </a:r>
          </a:p>
          <a:p>
            <a:pPr lvl="1"/>
            <a:r>
              <a:rPr kumimoji="0" lang="en-US" altLang="ja-JP" sz="2300" b="1">
                <a:latin typeface="Courier New" pitchFamily="49" charset="0"/>
              </a:rPr>
              <a:t>*p = 20;</a:t>
            </a:r>
          </a:p>
          <a:p>
            <a:pPr lvl="1"/>
            <a:r>
              <a:rPr kumimoji="0" lang="en-US" altLang="ja-JP" sz="2300" b="1">
                <a:latin typeface="Courier New" pitchFamily="49" charset="0"/>
              </a:rPr>
              <a:t>b = *p;</a:t>
            </a:r>
          </a:p>
          <a:p>
            <a:pPr lvl="1"/>
            <a:endParaRPr kumimoji="0" lang="en-US" altLang="ja-JP" sz="2300" b="1">
              <a:latin typeface="Courier New" pitchFamily="49" charset="0"/>
            </a:endParaRPr>
          </a:p>
          <a:p>
            <a:pPr lvl="1"/>
            <a:endParaRPr kumimoji="0" lang="en-US" altLang="ja-JP" sz="2300" b="1">
              <a:latin typeface="Courier New" pitchFamily="49" charset="0"/>
            </a:endParaRPr>
          </a:p>
          <a:p>
            <a:pPr lvl="1"/>
            <a:endParaRPr kumimoji="0" lang="en-US" altLang="ja-JP" sz="2300">
              <a:latin typeface="Courier New" pitchFamily="49" charset="0"/>
            </a:endParaRPr>
          </a:p>
          <a:p>
            <a:endParaRPr lang="en-US" altLang="ja-JP" sz="2800" b="1">
              <a:latin typeface="Courier New" pitchFamily="49" charset="0"/>
            </a:endParaRPr>
          </a:p>
        </p:txBody>
      </p:sp>
      <p:sp>
        <p:nvSpPr>
          <p:cNvPr id="158724" name="Text Box 4"/>
          <p:cNvSpPr txBox="1">
            <a:spLocks noChangeArrowheads="1"/>
          </p:cNvSpPr>
          <p:nvPr/>
        </p:nvSpPr>
        <p:spPr bwMode="auto">
          <a:xfrm>
            <a:off x="3533775" y="5302250"/>
            <a:ext cx="5314950" cy="1268413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ja-JP" altLang="en-US" b="0"/>
              <a:t>ポインタ変数</a:t>
            </a:r>
            <a:r>
              <a:rPr lang="en-US" altLang="ja-JP"/>
              <a:t>p</a:t>
            </a:r>
            <a:r>
              <a:rPr lang="ja-JP" altLang="en-US" b="0"/>
              <a:t>に対して，</a:t>
            </a:r>
          </a:p>
          <a:p>
            <a:pPr>
              <a:spcBef>
                <a:spcPct val="50000"/>
              </a:spcBef>
            </a:pPr>
            <a:r>
              <a:rPr lang="ja-JP" altLang="en-US" b="0"/>
              <a:t>・アドレスをセットするときは，そのまま</a:t>
            </a:r>
            <a:r>
              <a:rPr lang="en-US" altLang="ja-JP"/>
              <a:t>p</a:t>
            </a:r>
          </a:p>
          <a:p>
            <a:pPr>
              <a:spcBef>
                <a:spcPct val="50000"/>
              </a:spcBef>
            </a:pPr>
            <a:r>
              <a:rPr lang="ja-JP" altLang="en-US" b="0"/>
              <a:t>・アドレス</a:t>
            </a:r>
            <a:r>
              <a:rPr lang="en-US" altLang="ja-JP"/>
              <a:t>p</a:t>
            </a:r>
            <a:r>
              <a:rPr lang="ja-JP" altLang="en-US" b="0"/>
              <a:t>の中</a:t>
            </a:r>
            <a:r>
              <a:rPr lang="en-US" altLang="ja-JP" b="0"/>
              <a:t>(</a:t>
            </a:r>
            <a:r>
              <a:rPr lang="ja-JP" altLang="en-US" b="0"/>
              <a:t>内容</a:t>
            </a:r>
            <a:r>
              <a:rPr lang="en-US" altLang="ja-JP" b="0"/>
              <a:t>)</a:t>
            </a:r>
            <a:r>
              <a:rPr lang="ja-JP" altLang="en-US" b="0"/>
              <a:t>を参照したいときは</a:t>
            </a:r>
            <a:r>
              <a:rPr lang="en-US" altLang="ja-JP"/>
              <a:t>(*p)</a:t>
            </a:r>
          </a:p>
        </p:txBody>
      </p:sp>
    </p:spTree>
    <p:extLst>
      <p:ext uri="{BB962C8B-B14F-4D97-AF65-F5344CB8AC3E}">
        <p14:creationId xmlns:p14="http://schemas.microsoft.com/office/powerpoint/2010/main" val="2806144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8A52C-5AC2-4B67-8A0E-1C7AAC87FCC4}" type="slidenum">
              <a:rPr lang="en-US" altLang="ja-JP"/>
              <a:pPr/>
              <a:t>13</a:t>
            </a:fld>
            <a:endParaRPr lang="en-US" altLang="ja-JP"/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ポインタの概念</a:t>
            </a:r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392113" y="1725613"/>
            <a:ext cx="4805362" cy="4833937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#include &lt;stdio.h&gt;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int main(void)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{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  int a, b, work;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  a = 10; b = 20;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  printf("a=%d, b=%d\n", a, b);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endParaRPr lang="en-US" altLang="ja-JP">
              <a:latin typeface="Courier New" pitchFamily="49" charset="0"/>
              <a:ea typeface="ＭＳ ゴシック" pitchFamily="49" charset="-128"/>
            </a:endParaRP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  work = a; /* (1) */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  a = b;    /* (2) */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  b = work; /* (3) */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endParaRPr lang="en-US" altLang="ja-JP">
              <a:latin typeface="Courier New" pitchFamily="49" charset="0"/>
              <a:ea typeface="ＭＳ ゴシック" pitchFamily="49" charset="-128"/>
            </a:endParaRP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  printf("a=%d, b=%d\n", a, b);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  return 0;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}</a:t>
            </a:r>
          </a:p>
        </p:txBody>
      </p:sp>
      <p:sp>
        <p:nvSpPr>
          <p:cNvPr id="43013" name="Rectangle 5"/>
          <p:cNvSpPr>
            <a:spLocks noChangeArrowheads="1"/>
          </p:cNvSpPr>
          <p:nvPr/>
        </p:nvSpPr>
        <p:spPr bwMode="auto">
          <a:xfrm>
            <a:off x="6149975" y="3151188"/>
            <a:ext cx="1828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43014" name="Line 6"/>
          <p:cNvSpPr>
            <a:spLocks noChangeShapeType="1"/>
          </p:cNvSpPr>
          <p:nvPr/>
        </p:nvSpPr>
        <p:spPr bwMode="auto">
          <a:xfrm>
            <a:off x="7064375" y="315118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43015" name="Text Box 7"/>
          <p:cNvSpPr txBox="1">
            <a:spLocks noChangeArrowheads="1"/>
          </p:cNvSpPr>
          <p:nvPr/>
        </p:nvSpPr>
        <p:spPr bwMode="auto">
          <a:xfrm>
            <a:off x="6530975" y="2617788"/>
            <a:ext cx="68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a</a:t>
            </a:r>
          </a:p>
        </p:txBody>
      </p:sp>
      <p:sp>
        <p:nvSpPr>
          <p:cNvPr id="43016" name="Text Box 8"/>
          <p:cNvSpPr txBox="1">
            <a:spLocks noChangeArrowheads="1"/>
          </p:cNvSpPr>
          <p:nvPr/>
        </p:nvSpPr>
        <p:spPr bwMode="auto">
          <a:xfrm>
            <a:off x="7445375" y="2617788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b</a:t>
            </a:r>
          </a:p>
        </p:txBody>
      </p:sp>
      <p:sp>
        <p:nvSpPr>
          <p:cNvPr id="43017" name="Text Box 9"/>
          <p:cNvSpPr txBox="1">
            <a:spLocks noChangeArrowheads="1"/>
          </p:cNvSpPr>
          <p:nvPr/>
        </p:nvSpPr>
        <p:spPr bwMode="auto">
          <a:xfrm>
            <a:off x="6378575" y="3227388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10</a:t>
            </a:r>
          </a:p>
        </p:txBody>
      </p:sp>
      <p:sp>
        <p:nvSpPr>
          <p:cNvPr id="43018" name="Text Box 10"/>
          <p:cNvSpPr txBox="1">
            <a:spLocks noChangeArrowheads="1"/>
          </p:cNvSpPr>
          <p:nvPr/>
        </p:nvSpPr>
        <p:spPr bwMode="auto">
          <a:xfrm>
            <a:off x="7216775" y="3227388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20</a:t>
            </a:r>
          </a:p>
        </p:txBody>
      </p:sp>
      <p:sp>
        <p:nvSpPr>
          <p:cNvPr id="43019" name="Text Box 11"/>
          <p:cNvSpPr txBox="1">
            <a:spLocks noChangeArrowheads="1"/>
          </p:cNvSpPr>
          <p:nvPr/>
        </p:nvSpPr>
        <p:spPr bwMode="auto">
          <a:xfrm>
            <a:off x="7978775" y="5056188"/>
            <a:ext cx="91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work</a:t>
            </a:r>
          </a:p>
        </p:txBody>
      </p:sp>
      <p:sp>
        <p:nvSpPr>
          <p:cNvPr id="43022" name="Freeform 14"/>
          <p:cNvSpPr>
            <a:spLocks/>
          </p:cNvSpPr>
          <p:nvPr/>
        </p:nvSpPr>
        <p:spPr bwMode="auto">
          <a:xfrm>
            <a:off x="6657975" y="3684588"/>
            <a:ext cx="635000" cy="1600200"/>
          </a:xfrm>
          <a:custGeom>
            <a:avLst/>
            <a:gdLst>
              <a:gd name="T0" fmla="*/ 16 w 400"/>
              <a:gd name="T1" fmla="*/ 0 h 1008"/>
              <a:gd name="T2" fmla="*/ 16 w 400"/>
              <a:gd name="T3" fmla="*/ 432 h 1008"/>
              <a:gd name="T4" fmla="*/ 64 w 400"/>
              <a:gd name="T5" fmla="*/ 768 h 1008"/>
              <a:gd name="T6" fmla="*/ 400 w 400"/>
              <a:gd name="T7" fmla="*/ 1008 h 10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0" h="1008">
                <a:moveTo>
                  <a:pt x="16" y="0"/>
                </a:moveTo>
                <a:cubicBezTo>
                  <a:pt x="12" y="152"/>
                  <a:pt x="8" y="304"/>
                  <a:pt x="16" y="432"/>
                </a:cubicBezTo>
                <a:cubicBezTo>
                  <a:pt x="24" y="560"/>
                  <a:pt x="0" y="672"/>
                  <a:pt x="64" y="768"/>
                </a:cubicBezTo>
                <a:cubicBezTo>
                  <a:pt x="128" y="864"/>
                  <a:pt x="344" y="968"/>
                  <a:pt x="400" y="1008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43023" name="Freeform 15"/>
          <p:cNvSpPr>
            <a:spLocks/>
          </p:cNvSpPr>
          <p:nvPr/>
        </p:nvSpPr>
        <p:spPr bwMode="auto">
          <a:xfrm>
            <a:off x="6670675" y="2236788"/>
            <a:ext cx="927100" cy="457200"/>
          </a:xfrm>
          <a:custGeom>
            <a:avLst/>
            <a:gdLst>
              <a:gd name="T0" fmla="*/ 584 w 584"/>
              <a:gd name="T1" fmla="*/ 240 h 288"/>
              <a:gd name="T2" fmla="*/ 536 w 584"/>
              <a:gd name="T3" fmla="*/ 48 h 288"/>
              <a:gd name="T4" fmla="*/ 296 w 584"/>
              <a:gd name="T5" fmla="*/ 0 h 288"/>
              <a:gd name="T6" fmla="*/ 56 w 584"/>
              <a:gd name="T7" fmla="*/ 48 h 288"/>
              <a:gd name="T8" fmla="*/ 8 w 584"/>
              <a:gd name="T9" fmla="*/ 192 h 288"/>
              <a:gd name="T10" fmla="*/ 8 w 584"/>
              <a:gd name="T11" fmla="*/ 28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84" h="288">
                <a:moveTo>
                  <a:pt x="584" y="240"/>
                </a:moveTo>
                <a:cubicBezTo>
                  <a:pt x="584" y="164"/>
                  <a:pt x="584" y="88"/>
                  <a:pt x="536" y="48"/>
                </a:cubicBezTo>
                <a:cubicBezTo>
                  <a:pt x="488" y="8"/>
                  <a:pt x="376" y="0"/>
                  <a:pt x="296" y="0"/>
                </a:cubicBezTo>
                <a:cubicBezTo>
                  <a:pt x="216" y="0"/>
                  <a:pt x="104" y="16"/>
                  <a:pt x="56" y="48"/>
                </a:cubicBezTo>
                <a:cubicBezTo>
                  <a:pt x="8" y="80"/>
                  <a:pt x="16" y="152"/>
                  <a:pt x="8" y="192"/>
                </a:cubicBezTo>
                <a:cubicBezTo>
                  <a:pt x="0" y="232"/>
                  <a:pt x="4" y="260"/>
                  <a:pt x="8" y="288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43024" name="Line 16"/>
          <p:cNvSpPr>
            <a:spLocks noChangeShapeType="1"/>
          </p:cNvSpPr>
          <p:nvPr/>
        </p:nvSpPr>
        <p:spPr bwMode="auto">
          <a:xfrm flipV="1">
            <a:off x="7521575" y="3608388"/>
            <a:ext cx="0" cy="167640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43025" name="Text Box 17"/>
          <p:cNvSpPr txBox="1">
            <a:spLocks noChangeArrowheads="1"/>
          </p:cNvSpPr>
          <p:nvPr/>
        </p:nvSpPr>
        <p:spPr bwMode="auto">
          <a:xfrm>
            <a:off x="5997575" y="4446588"/>
            <a:ext cx="76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(1)</a:t>
            </a:r>
          </a:p>
        </p:txBody>
      </p:sp>
      <p:sp>
        <p:nvSpPr>
          <p:cNvPr id="43026" name="Text Box 18"/>
          <p:cNvSpPr txBox="1">
            <a:spLocks noChangeArrowheads="1"/>
          </p:cNvSpPr>
          <p:nvPr/>
        </p:nvSpPr>
        <p:spPr bwMode="auto">
          <a:xfrm>
            <a:off x="7597775" y="2236788"/>
            <a:ext cx="9001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(2)</a:t>
            </a:r>
          </a:p>
        </p:txBody>
      </p:sp>
      <p:sp>
        <p:nvSpPr>
          <p:cNvPr id="43027" name="Text Box 19"/>
          <p:cNvSpPr txBox="1">
            <a:spLocks noChangeArrowheads="1"/>
          </p:cNvSpPr>
          <p:nvPr/>
        </p:nvSpPr>
        <p:spPr bwMode="auto">
          <a:xfrm>
            <a:off x="7521575" y="4294188"/>
            <a:ext cx="76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(3)</a:t>
            </a:r>
          </a:p>
        </p:txBody>
      </p:sp>
      <p:sp>
        <p:nvSpPr>
          <p:cNvPr id="43028" name="Rectangle 20"/>
          <p:cNvSpPr>
            <a:spLocks noChangeArrowheads="1"/>
          </p:cNvSpPr>
          <p:nvPr/>
        </p:nvSpPr>
        <p:spPr bwMode="auto">
          <a:xfrm>
            <a:off x="6911975" y="5056188"/>
            <a:ext cx="9906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43029" name="Text Box 21"/>
          <p:cNvSpPr txBox="1">
            <a:spLocks noChangeArrowheads="1"/>
          </p:cNvSpPr>
          <p:nvPr/>
        </p:nvSpPr>
        <p:spPr bwMode="auto">
          <a:xfrm>
            <a:off x="7051675" y="5197475"/>
            <a:ext cx="6953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43030" name="Text Box 22"/>
          <p:cNvSpPr txBox="1">
            <a:spLocks noChangeArrowheads="1"/>
          </p:cNvSpPr>
          <p:nvPr/>
        </p:nvSpPr>
        <p:spPr bwMode="auto">
          <a:xfrm>
            <a:off x="6280150" y="3235325"/>
            <a:ext cx="695325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43031" name="Text Box 23"/>
          <p:cNvSpPr txBox="1">
            <a:spLocks noChangeArrowheads="1"/>
          </p:cNvSpPr>
          <p:nvPr/>
        </p:nvSpPr>
        <p:spPr bwMode="auto">
          <a:xfrm>
            <a:off x="7196138" y="3236913"/>
            <a:ext cx="695325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>
                <a:solidFill>
                  <a:srgbClr val="FF0000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10656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3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3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29" grpId="0"/>
      <p:bldP spid="43030" grpId="0" animBg="1"/>
      <p:bldP spid="430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A7A19-1D12-4BA3-A06B-0DA9702F9720}" type="slidenum">
              <a:rPr lang="en-US" altLang="ja-JP"/>
              <a:pPr/>
              <a:t>14</a:t>
            </a:fld>
            <a:endParaRPr lang="en-US" altLang="ja-JP"/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ポインタの概念</a:t>
            </a:r>
          </a:p>
        </p:txBody>
      </p:sp>
      <p:sp>
        <p:nvSpPr>
          <p:cNvPr id="51205" name="Rectangle 5"/>
          <p:cNvSpPr>
            <a:spLocks noChangeArrowheads="1"/>
          </p:cNvSpPr>
          <p:nvPr/>
        </p:nvSpPr>
        <p:spPr bwMode="auto">
          <a:xfrm>
            <a:off x="5940425" y="2098675"/>
            <a:ext cx="1828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51206" name="Line 6"/>
          <p:cNvSpPr>
            <a:spLocks noChangeShapeType="1"/>
          </p:cNvSpPr>
          <p:nvPr/>
        </p:nvSpPr>
        <p:spPr bwMode="auto">
          <a:xfrm>
            <a:off x="6854825" y="209867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1207" name="Text Box 7"/>
          <p:cNvSpPr txBox="1">
            <a:spLocks noChangeArrowheads="1"/>
          </p:cNvSpPr>
          <p:nvPr/>
        </p:nvSpPr>
        <p:spPr bwMode="auto">
          <a:xfrm>
            <a:off x="6099175" y="1565275"/>
            <a:ext cx="68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a</a:t>
            </a:r>
          </a:p>
        </p:txBody>
      </p:sp>
      <p:sp>
        <p:nvSpPr>
          <p:cNvPr id="51208" name="Text Box 8"/>
          <p:cNvSpPr txBox="1">
            <a:spLocks noChangeArrowheads="1"/>
          </p:cNvSpPr>
          <p:nvPr/>
        </p:nvSpPr>
        <p:spPr bwMode="auto">
          <a:xfrm>
            <a:off x="7013575" y="1565275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b</a:t>
            </a:r>
          </a:p>
        </p:txBody>
      </p:sp>
      <p:sp>
        <p:nvSpPr>
          <p:cNvPr id="51209" name="Text Box 9"/>
          <p:cNvSpPr txBox="1">
            <a:spLocks noChangeArrowheads="1"/>
          </p:cNvSpPr>
          <p:nvPr/>
        </p:nvSpPr>
        <p:spPr bwMode="auto">
          <a:xfrm>
            <a:off x="6169025" y="2174875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10</a:t>
            </a:r>
          </a:p>
        </p:txBody>
      </p:sp>
      <p:sp>
        <p:nvSpPr>
          <p:cNvPr id="51210" name="Text Box 10"/>
          <p:cNvSpPr txBox="1">
            <a:spLocks noChangeArrowheads="1"/>
          </p:cNvSpPr>
          <p:nvPr/>
        </p:nvSpPr>
        <p:spPr bwMode="auto">
          <a:xfrm>
            <a:off x="7007225" y="2174875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20</a:t>
            </a:r>
          </a:p>
        </p:txBody>
      </p:sp>
      <p:grpSp>
        <p:nvGrpSpPr>
          <p:cNvPr id="51214" name="Group 14"/>
          <p:cNvGrpSpPr>
            <a:grpSpLocks/>
          </p:cNvGrpSpPr>
          <p:nvPr/>
        </p:nvGrpSpPr>
        <p:grpSpPr bwMode="auto">
          <a:xfrm>
            <a:off x="6381750" y="3989388"/>
            <a:ext cx="914400" cy="1600200"/>
            <a:chOff x="3744" y="1488"/>
            <a:chExt cx="576" cy="1008"/>
          </a:xfrm>
        </p:grpSpPr>
        <p:sp>
          <p:nvSpPr>
            <p:cNvPr id="51215" name="Rectangle 15"/>
            <p:cNvSpPr>
              <a:spLocks noChangeArrowheads="1"/>
            </p:cNvSpPr>
            <p:nvPr/>
          </p:nvSpPr>
          <p:spPr bwMode="auto">
            <a:xfrm>
              <a:off x="3744" y="1488"/>
              <a:ext cx="576" cy="10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51216" name="Line 16"/>
            <p:cNvSpPr>
              <a:spLocks noChangeShapeType="1"/>
            </p:cNvSpPr>
            <p:nvPr/>
          </p:nvSpPr>
          <p:spPr bwMode="auto">
            <a:xfrm>
              <a:off x="3744" y="1824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1217" name="Line 17"/>
            <p:cNvSpPr>
              <a:spLocks noChangeShapeType="1"/>
            </p:cNvSpPr>
            <p:nvPr/>
          </p:nvSpPr>
          <p:spPr bwMode="auto">
            <a:xfrm>
              <a:off x="3744" y="2160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1218" name="Text Box 18"/>
          <p:cNvSpPr txBox="1">
            <a:spLocks noChangeArrowheads="1"/>
          </p:cNvSpPr>
          <p:nvPr/>
        </p:nvSpPr>
        <p:spPr bwMode="auto">
          <a:xfrm>
            <a:off x="7981950" y="4446588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p</a:t>
            </a:r>
          </a:p>
        </p:txBody>
      </p:sp>
      <p:sp>
        <p:nvSpPr>
          <p:cNvPr id="51219" name="Text Box 19"/>
          <p:cNvSpPr txBox="1">
            <a:spLocks noChangeArrowheads="1"/>
          </p:cNvSpPr>
          <p:nvPr/>
        </p:nvSpPr>
        <p:spPr bwMode="auto">
          <a:xfrm>
            <a:off x="7981950" y="5056188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q</a:t>
            </a:r>
          </a:p>
        </p:txBody>
      </p:sp>
      <p:sp>
        <p:nvSpPr>
          <p:cNvPr id="51220" name="Text Box 20"/>
          <p:cNvSpPr txBox="1">
            <a:spLocks noChangeArrowheads="1"/>
          </p:cNvSpPr>
          <p:nvPr/>
        </p:nvSpPr>
        <p:spPr bwMode="auto">
          <a:xfrm>
            <a:off x="7905750" y="3989388"/>
            <a:ext cx="91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work</a:t>
            </a:r>
          </a:p>
        </p:txBody>
      </p:sp>
      <p:sp>
        <p:nvSpPr>
          <p:cNvPr id="51221" name="Text Box 21"/>
          <p:cNvSpPr txBox="1">
            <a:spLocks noChangeArrowheads="1"/>
          </p:cNvSpPr>
          <p:nvPr/>
        </p:nvSpPr>
        <p:spPr bwMode="auto">
          <a:xfrm>
            <a:off x="5238750" y="4141788"/>
            <a:ext cx="76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(1)</a:t>
            </a:r>
          </a:p>
        </p:txBody>
      </p:sp>
      <p:sp>
        <p:nvSpPr>
          <p:cNvPr id="51222" name="Text Box 22"/>
          <p:cNvSpPr txBox="1">
            <a:spLocks noChangeArrowheads="1"/>
          </p:cNvSpPr>
          <p:nvPr/>
        </p:nvSpPr>
        <p:spPr bwMode="auto">
          <a:xfrm>
            <a:off x="5238750" y="4979988"/>
            <a:ext cx="708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(2)</a:t>
            </a:r>
          </a:p>
        </p:txBody>
      </p:sp>
      <p:sp>
        <p:nvSpPr>
          <p:cNvPr id="51223" name="Text Box 23"/>
          <p:cNvSpPr txBox="1">
            <a:spLocks noChangeArrowheads="1"/>
          </p:cNvSpPr>
          <p:nvPr/>
        </p:nvSpPr>
        <p:spPr bwMode="auto">
          <a:xfrm>
            <a:off x="7219950" y="4522788"/>
            <a:ext cx="76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(3)</a:t>
            </a:r>
          </a:p>
        </p:txBody>
      </p:sp>
      <p:sp>
        <p:nvSpPr>
          <p:cNvPr id="51224" name="Text Box 24"/>
          <p:cNvSpPr txBox="1">
            <a:spLocks noChangeArrowheads="1"/>
          </p:cNvSpPr>
          <p:nvPr/>
        </p:nvSpPr>
        <p:spPr bwMode="auto">
          <a:xfrm>
            <a:off x="6521450" y="4579938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10</a:t>
            </a:r>
          </a:p>
        </p:txBody>
      </p:sp>
      <p:sp>
        <p:nvSpPr>
          <p:cNvPr id="51225" name="Text Box 25"/>
          <p:cNvSpPr txBox="1">
            <a:spLocks noChangeArrowheads="1"/>
          </p:cNvSpPr>
          <p:nvPr/>
        </p:nvSpPr>
        <p:spPr bwMode="auto">
          <a:xfrm>
            <a:off x="6523038" y="5132388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20</a:t>
            </a:r>
          </a:p>
        </p:txBody>
      </p:sp>
      <p:sp>
        <p:nvSpPr>
          <p:cNvPr id="51226" name="Freeform 26"/>
          <p:cNvSpPr>
            <a:spLocks/>
          </p:cNvSpPr>
          <p:nvPr/>
        </p:nvSpPr>
        <p:spPr bwMode="auto">
          <a:xfrm>
            <a:off x="6000750" y="4217988"/>
            <a:ext cx="304800" cy="457200"/>
          </a:xfrm>
          <a:custGeom>
            <a:avLst/>
            <a:gdLst>
              <a:gd name="T0" fmla="*/ 192 w 192"/>
              <a:gd name="T1" fmla="*/ 288 h 288"/>
              <a:gd name="T2" fmla="*/ 96 w 192"/>
              <a:gd name="T3" fmla="*/ 288 h 288"/>
              <a:gd name="T4" fmla="*/ 0 w 192"/>
              <a:gd name="T5" fmla="*/ 240 h 288"/>
              <a:gd name="T6" fmla="*/ 0 w 192"/>
              <a:gd name="T7" fmla="*/ 96 h 288"/>
              <a:gd name="T8" fmla="*/ 96 w 192"/>
              <a:gd name="T9" fmla="*/ 0 h 288"/>
              <a:gd name="T10" fmla="*/ 192 w 192"/>
              <a:gd name="T11" fmla="*/ 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2" h="288">
                <a:moveTo>
                  <a:pt x="192" y="288"/>
                </a:moveTo>
                <a:lnTo>
                  <a:pt x="96" y="288"/>
                </a:lnTo>
                <a:lnTo>
                  <a:pt x="0" y="240"/>
                </a:lnTo>
                <a:lnTo>
                  <a:pt x="0" y="96"/>
                </a:lnTo>
                <a:lnTo>
                  <a:pt x="96" y="0"/>
                </a:lnTo>
                <a:lnTo>
                  <a:pt x="192" y="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1227" name="Freeform 27"/>
          <p:cNvSpPr>
            <a:spLocks/>
          </p:cNvSpPr>
          <p:nvPr/>
        </p:nvSpPr>
        <p:spPr bwMode="auto">
          <a:xfrm>
            <a:off x="6000750" y="4903788"/>
            <a:ext cx="304800" cy="457200"/>
          </a:xfrm>
          <a:custGeom>
            <a:avLst/>
            <a:gdLst>
              <a:gd name="T0" fmla="*/ 192 w 192"/>
              <a:gd name="T1" fmla="*/ 288 h 288"/>
              <a:gd name="T2" fmla="*/ 96 w 192"/>
              <a:gd name="T3" fmla="*/ 288 h 288"/>
              <a:gd name="T4" fmla="*/ 0 w 192"/>
              <a:gd name="T5" fmla="*/ 240 h 288"/>
              <a:gd name="T6" fmla="*/ 0 w 192"/>
              <a:gd name="T7" fmla="*/ 96 h 288"/>
              <a:gd name="T8" fmla="*/ 96 w 192"/>
              <a:gd name="T9" fmla="*/ 0 h 288"/>
              <a:gd name="T10" fmla="*/ 192 w 192"/>
              <a:gd name="T11" fmla="*/ 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2" h="288">
                <a:moveTo>
                  <a:pt x="192" y="288"/>
                </a:moveTo>
                <a:lnTo>
                  <a:pt x="96" y="288"/>
                </a:lnTo>
                <a:lnTo>
                  <a:pt x="0" y="240"/>
                </a:lnTo>
                <a:lnTo>
                  <a:pt x="0" y="96"/>
                </a:lnTo>
                <a:lnTo>
                  <a:pt x="96" y="0"/>
                </a:lnTo>
                <a:lnTo>
                  <a:pt x="192" y="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1228" name="Freeform 28"/>
          <p:cNvSpPr>
            <a:spLocks/>
          </p:cNvSpPr>
          <p:nvPr/>
        </p:nvSpPr>
        <p:spPr bwMode="auto">
          <a:xfrm>
            <a:off x="7448550" y="4141788"/>
            <a:ext cx="381000" cy="1219200"/>
          </a:xfrm>
          <a:custGeom>
            <a:avLst/>
            <a:gdLst>
              <a:gd name="T0" fmla="*/ 0 w 192"/>
              <a:gd name="T1" fmla="*/ 0 h 720"/>
              <a:gd name="T2" fmla="*/ 192 w 192"/>
              <a:gd name="T3" fmla="*/ 48 h 720"/>
              <a:gd name="T4" fmla="*/ 192 w 192"/>
              <a:gd name="T5" fmla="*/ 672 h 720"/>
              <a:gd name="T6" fmla="*/ 48 w 192"/>
              <a:gd name="T7" fmla="*/ 72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2" h="720">
                <a:moveTo>
                  <a:pt x="0" y="0"/>
                </a:moveTo>
                <a:lnTo>
                  <a:pt x="192" y="48"/>
                </a:lnTo>
                <a:lnTo>
                  <a:pt x="192" y="672"/>
                </a:lnTo>
                <a:lnTo>
                  <a:pt x="48" y="72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1230" name="Text Box 30"/>
          <p:cNvSpPr txBox="1">
            <a:spLocks noChangeArrowheads="1"/>
          </p:cNvSpPr>
          <p:nvPr/>
        </p:nvSpPr>
        <p:spPr bwMode="auto">
          <a:xfrm>
            <a:off x="6475413" y="4074790"/>
            <a:ext cx="6953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51231" name="Text Box 31"/>
          <p:cNvSpPr txBox="1">
            <a:spLocks noChangeArrowheads="1"/>
          </p:cNvSpPr>
          <p:nvPr/>
        </p:nvSpPr>
        <p:spPr bwMode="auto">
          <a:xfrm>
            <a:off x="6475413" y="4536753"/>
            <a:ext cx="695325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51232" name="Text Box 32"/>
          <p:cNvSpPr txBox="1">
            <a:spLocks noChangeArrowheads="1"/>
          </p:cNvSpPr>
          <p:nvPr/>
        </p:nvSpPr>
        <p:spPr bwMode="auto">
          <a:xfrm>
            <a:off x="6477000" y="5105078"/>
            <a:ext cx="695325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51235" name="Text Box 35"/>
          <p:cNvSpPr txBox="1">
            <a:spLocks noChangeArrowheads="1"/>
          </p:cNvSpPr>
          <p:nvPr/>
        </p:nvSpPr>
        <p:spPr bwMode="auto">
          <a:xfrm>
            <a:off x="547688" y="1428750"/>
            <a:ext cx="4635500" cy="516572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#include &lt;</a:t>
            </a:r>
            <a:r>
              <a:rPr lang="en-US" altLang="ja-JP" dirty="0" err="1">
                <a:latin typeface="Courier New" pitchFamily="49" charset="0"/>
                <a:ea typeface="ＭＳ ゴシック" pitchFamily="49" charset="-128"/>
              </a:rPr>
              <a:t>stdio.h</a:t>
            </a: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&gt;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void swap(</a:t>
            </a:r>
            <a:r>
              <a:rPr lang="en-US" altLang="ja-JP" dirty="0" err="1">
                <a:latin typeface="Courier New" pitchFamily="49" charset="0"/>
                <a:ea typeface="ＭＳ ゴシック" pitchFamily="49" charset="-128"/>
              </a:rPr>
              <a:t>int</a:t>
            </a: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 p, </a:t>
            </a:r>
            <a:r>
              <a:rPr lang="en-US" altLang="ja-JP" dirty="0" err="1">
                <a:latin typeface="Courier New" pitchFamily="49" charset="0"/>
                <a:ea typeface="ＭＳ ゴシック" pitchFamily="49" charset="-128"/>
              </a:rPr>
              <a:t>int</a:t>
            </a: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 q);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dirty="0" err="1">
                <a:latin typeface="Courier New" pitchFamily="49" charset="0"/>
                <a:ea typeface="ＭＳ ゴシック" pitchFamily="49" charset="-128"/>
              </a:rPr>
              <a:t>int</a:t>
            </a: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 main(void)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{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  </a:t>
            </a:r>
            <a:r>
              <a:rPr lang="en-US" altLang="ja-JP" dirty="0" err="1">
                <a:latin typeface="Courier New" pitchFamily="49" charset="0"/>
                <a:ea typeface="ＭＳ ゴシック" pitchFamily="49" charset="-128"/>
              </a:rPr>
              <a:t>int</a:t>
            </a: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 a=10, b=20;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  swap(a, b);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  </a:t>
            </a:r>
            <a:r>
              <a:rPr lang="en-US" altLang="ja-JP" dirty="0" err="1">
                <a:latin typeface="Courier New" pitchFamily="49" charset="0"/>
                <a:ea typeface="ＭＳ ゴシック" pitchFamily="49" charset="-128"/>
              </a:rPr>
              <a:t>printf</a:t>
            </a: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("a=%d, b=%d\n", a, b);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  return 0;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}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endParaRPr lang="en-US" altLang="ja-JP" dirty="0">
              <a:latin typeface="Courier New" pitchFamily="49" charset="0"/>
              <a:ea typeface="ＭＳ ゴシック" pitchFamily="49" charset="-128"/>
            </a:endParaRP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void swap(</a:t>
            </a:r>
            <a:r>
              <a:rPr lang="en-US" altLang="ja-JP" dirty="0" err="1">
                <a:latin typeface="Courier New" pitchFamily="49" charset="0"/>
                <a:ea typeface="ＭＳ ゴシック" pitchFamily="49" charset="-128"/>
              </a:rPr>
              <a:t>int</a:t>
            </a: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 p, </a:t>
            </a:r>
            <a:r>
              <a:rPr lang="en-US" altLang="ja-JP" dirty="0" err="1">
                <a:latin typeface="Courier New" pitchFamily="49" charset="0"/>
                <a:ea typeface="ＭＳ ゴシック" pitchFamily="49" charset="-128"/>
              </a:rPr>
              <a:t>int</a:t>
            </a: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 q) 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{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  </a:t>
            </a:r>
            <a:r>
              <a:rPr lang="en-US" altLang="ja-JP" dirty="0" err="1">
                <a:latin typeface="Courier New" pitchFamily="49" charset="0"/>
                <a:ea typeface="ＭＳ ゴシック" pitchFamily="49" charset="-128"/>
              </a:rPr>
              <a:t>int</a:t>
            </a: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 work;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  work=p;    /* (1) */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  p=q;       /* (2) */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  q=work;    /* (3) */               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5574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0" grpId="0"/>
      <p:bldP spid="51231" grpId="0" animBg="1"/>
      <p:bldP spid="5123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EA218-3C3C-4CE3-98DF-13E9C6B4BDC2}" type="slidenum">
              <a:rPr lang="en-US" altLang="ja-JP"/>
              <a:pPr/>
              <a:t>15</a:t>
            </a:fld>
            <a:endParaRPr lang="en-US" altLang="ja-JP"/>
          </a:p>
        </p:txBody>
      </p:sp>
      <p:sp>
        <p:nvSpPr>
          <p:cNvPr id="54305" name="Text Box 33"/>
          <p:cNvSpPr txBox="1">
            <a:spLocks noChangeArrowheads="1"/>
          </p:cNvSpPr>
          <p:nvPr/>
        </p:nvSpPr>
        <p:spPr bwMode="auto">
          <a:xfrm>
            <a:off x="547688" y="1428750"/>
            <a:ext cx="4635500" cy="516572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#include &lt;stdio.h&gt;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void swap(int p, int q);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int main(void)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{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int a=10, b=20;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swap(a, b);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printf("a=%d, b=%d\n", a, b);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return 0;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}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endParaRPr lang="en-US" altLang="ja-JP">
              <a:latin typeface="Courier New" pitchFamily="49" charset="0"/>
              <a:ea typeface="ＭＳ ゴシック" pitchFamily="49" charset="-128"/>
            </a:endParaRP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void swap(int p, int q) 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{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int work;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work=p;    /* (1) */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p=q;       /* (2) */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q=work;    /* (3) */               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}</a:t>
            </a:r>
          </a:p>
        </p:txBody>
      </p:sp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ポインタの概念</a:t>
            </a:r>
          </a:p>
        </p:txBody>
      </p:sp>
      <p:sp>
        <p:nvSpPr>
          <p:cNvPr id="54276" name="Rectangle 4"/>
          <p:cNvSpPr>
            <a:spLocks noChangeArrowheads="1"/>
          </p:cNvSpPr>
          <p:nvPr/>
        </p:nvSpPr>
        <p:spPr bwMode="auto">
          <a:xfrm>
            <a:off x="5940425" y="2098675"/>
            <a:ext cx="1828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54277" name="Line 5"/>
          <p:cNvSpPr>
            <a:spLocks noChangeShapeType="1"/>
          </p:cNvSpPr>
          <p:nvPr/>
        </p:nvSpPr>
        <p:spPr bwMode="auto">
          <a:xfrm>
            <a:off x="6854825" y="209867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4278" name="Text Box 6"/>
          <p:cNvSpPr txBox="1">
            <a:spLocks noChangeArrowheads="1"/>
          </p:cNvSpPr>
          <p:nvPr/>
        </p:nvSpPr>
        <p:spPr bwMode="auto">
          <a:xfrm>
            <a:off x="6099175" y="1565275"/>
            <a:ext cx="68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a</a:t>
            </a:r>
          </a:p>
        </p:txBody>
      </p:sp>
      <p:sp>
        <p:nvSpPr>
          <p:cNvPr id="54279" name="Text Box 7"/>
          <p:cNvSpPr txBox="1">
            <a:spLocks noChangeArrowheads="1"/>
          </p:cNvSpPr>
          <p:nvPr/>
        </p:nvSpPr>
        <p:spPr bwMode="auto">
          <a:xfrm>
            <a:off x="7013575" y="1565275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b</a:t>
            </a:r>
          </a:p>
        </p:txBody>
      </p:sp>
      <p:sp>
        <p:nvSpPr>
          <p:cNvPr id="54280" name="Text Box 8"/>
          <p:cNvSpPr txBox="1">
            <a:spLocks noChangeArrowheads="1"/>
          </p:cNvSpPr>
          <p:nvPr/>
        </p:nvSpPr>
        <p:spPr bwMode="auto">
          <a:xfrm>
            <a:off x="6169025" y="2174875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10</a:t>
            </a:r>
          </a:p>
        </p:txBody>
      </p:sp>
      <p:sp>
        <p:nvSpPr>
          <p:cNvPr id="54281" name="Text Box 9"/>
          <p:cNvSpPr txBox="1">
            <a:spLocks noChangeArrowheads="1"/>
          </p:cNvSpPr>
          <p:nvPr/>
        </p:nvSpPr>
        <p:spPr bwMode="auto">
          <a:xfrm>
            <a:off x="7007225" y="2174875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20</a:t>
            </a:r>
          </a:p>
        </p:txBody>
      </p:sp>
      <p:grpSp>
        <p:nvGrpSpPr>
          <p:cNvPr id="54284" name="Group 12"/>
          <p:cNvGrpSpPr>
            <a:grpSpLocks/>
          </p:cNvGrpSpPr>
          <p:nvPr/>
        </p:nvGrpSpPr>
        <p:grpSpPr bwMode="auto">
          <a:xfrm>
            <a:off x="6381750" y="3989388"/>
            <a:ext cx="914400" cy="1600200"/>
            <a:chOff x="3744" y="1488"/>
            <a:chExt cx="576" cy="1008"/>
          </a:xfrm>
        </p:grpSpPr>
        <p:sp>
          <p:nvSpPr>
            <p:cNvPr id="54285" name="Rectangle 13"/>
            <p:cNvSpPr>
              <a:spLocks noChangeArrowheads="1"/>
            </p:cNvSpPr>
            <p:nvPr/>
          </p:nvSpPr>
          <p:spPr bwMode="auto">
            <a:xfrm>
              <a:off x="3744" y="1488"/>
              <a:ext cx="576" cy="10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54286" name="Line 14"/>
            <p:cNvSpPr>
              <a:spLocks noChangeShapeType="1"/>
            </p:cNvSpPr>
            <p:nvPr/>
          </p:nvSpPr>
          <p:spPr bwMode="auto">
            <a:xfrm>
              <a:off x="3744" y="1824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4287" name="Line 15"/>
            <p:cNvSpPr>
              <a:spLocks noChangeShapeType="1"/>
            </p:cNvSpPr>
            <p:nvPr/>
          </p:nvSpPr>
          <p:spPr bwMode="auto">
            <a:xfrm>
              <a:off x="3744" y="2160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4288" name="Text Box 16"/>
          <p:cNvSpPr txBox="1">
            <a:spLocks noChangeArrowheads="1"/>
          </p:cNvSpPr>
          <p:nvPr/>
        </p:nvSpPr>
        <p:spPr bwMode="auto">
          <a:xfrm>
            <a:off x="7981950" y="4446588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p</a:t>
            </a:r>
          </a:p>
        </p:txBody>
      </p:sp>
      <p:sp>
        <p:nvSpPr>
          <p:cNvPr id="54289" name="Text Box 17"/>
          <p:cNvSpPr txBox="1">
            <a:spLocks noChangeArrowheads="1"/>
          </p:cNvSpPr>
          <p:nvPr/>
        </p:nvSpPr>
        <p:spPr bwMode="auto">
          <a:xfrm>
            <a:off x="7981950" y="5056188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q</a:t>
            </a:r>
          </a:p>
        </p:txBody>
      </p:sp>
      <p:sp>
        <p:nvSpPr>
          <p:cNvPr id="54290" name="Text Box 18"/>
          <p:cNvSpPr txBox="1">
            <a:spLocks noChangeArrowheads="1"/>
          </p:cNvSpPr>
          <p:nvPr/>
        </p:nvSpPr>
        <p:spPr bwMode="auto">
          <a:xfrm>
            <a:off x="7905750" y="3989388"/>
            <a:ext cx="91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work</a:t>
            </a:r>
          </a:p>
        </p:txBody>
      </p:sp>
      <p:sp>
        <p:nvSpPr>
          <p:cNvPr id="54291" name="Text Box 19"/>
          <p:cNvSpPr txBox="1">
            <a:spLocks noChangeArrowheads="1"/>
          </p:cNvSpPr>
          <p:nvPr/>
        </p:nvSpPr>
        <p:spPr bwMode="auto">
          <a:xfrm>
            <a:off x="5238750" y="4141788"/>
            <a:ext cx="76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(1)</a:t>
            </a:r>
          </a:p>
        </p:txBody>
      </p:sp>
      <p:sp>
        <p:nvSpPr>
          <p:cNvPr id="54292" name="Text Box 20"/>
          <p:cNvSpPr txBox="1">
            <a:spLocks noChangeArrowheads="1"/>
          </p:cNvSpPr>
          <p:nvPr/>
        </p:nvSpPr>
        <p:spPr bwMode="auto">
          <a:xfrm>
            <a:off x="5238750" y="4979988"/>
            <a:ext cx="708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(2)</a:t>
            </a:r>
          </a:p>
        </p:txBody>
      </p:sp>
      <p:sp>
        <p:nvSpPr>
          <p:cNvPr id="54293" name="Text Box 21"/>
          <p:cNvSpPr txBox="1">
            <a:spLocks noChangeArrowheads="1"/>
          </p:cNvSpPr>
          <p:nvPr/>
        </p:nvSpPr>
        <p:spPr bwMode="auto">
          <a:xfrm>
            <a:off x="7219950" y="4522788"/>
            <a:ext cx="76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(3)</a:t>
            </a:r>
          </a:p>
        </p:txBody>
      </p:sp>
      <p:sp>
        <p:nvSpPr>
          <p:cNvPr id="54294" name="Text Box 22"/>
          <p:cNvSpPr txBox="1">
            <a:spLocks noChangeArrowheads="1"/>
          </p:cNvSpPr>
          <p:nvPr/>
        </p:nvSpPr>
        <p:spPr bwMode="auto">
          <a:xfrm>
            <a:off x="6572250" y="4522788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10</a:t>
            </a:r>
          </a:p>
        </p:txBody>
      </p:sp>
      <p:sp>
        <p:nvSpPr>
          <p:cNvPr id="54295" name="Text Box 23"/>
          <p:cNvSpPr txBox="1">
            <a:spLocks noChangeArrowheads="1"/>
          </p:cNvSpPr>
          <p:nvPr/>
        </p:nvSpPr>
        <p:spPr bwMode="auto">
          <a:xfrm>
            <a:off x="6572250" y="5132388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20</a:t>
            </a:r>
          </a:p>
        </p:txBody>
      </p:sp>
      <p:sp>
        <p:nvSpPr>
          <p:cNvPr id="54296" name="Freeform 24"/>
          <p:cNvSpPr>
            <a:spLocks/>
          </p:cNvSpPr>
          <p:nvPr/>
        </p:nvSpPr>
        <p:spPr bwMode="auto">
          <a:xfrm>
            <a:off x="6000750" y="4217988"/>
            <a:ext cx="304800" cy="457200"/>
          </a:xfrm>
          <a:custGeom>
            <a:avLst/>
            <a:gdLst>
              <a:gd name="T0" fmla="*/ 192 w 192"/>
              <a:gd name="T1" fmla="*/ 288 h 288"/>
              <a:gd name="T2" fmla="*/ 96 w 192"/>
              <a:gd name="T3" fmla="*/ 288 h 288"/>
              <a:gd name="T4" fmla="*/ 0 w 192"/>
              <a:gd name="T5" fmla="*/ 240 h 288"/>
              <a:gd name="T6" fmla="*/ 0 w 192"/>
              <a:gd name="T7" fmla="*/ 96 h 288"/>
              <a:gd name="T8" fmla="*/ 96 w 192"/>
              <a:gd name="T9" fmla="*/ 0 h 288"/>
              <a:gd name="T10" fmla="*/ 192 w 192"/>
              <a:gd name="T11" fmla="*/ 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2" h="288">
                <a:moveTo>
                  <a:pt x="192" y="288"/>
                </a:moveTo>
                <a:lnTo>
                  <a:pt x="96" y="288"/>
                </a:lnTo>
                <a:lnTo>
                  <a:pt x="0" y="240"/>
                </a:lnTo>
                <a:lnTo>
                  <a:pt x="0" y="96"/>
                </a:lnTo>
                <a:lnTo>
                  <a:pt x="96" y="0"/>
                </a:lnTo>
                <a:lnTo>
                  <a:pt x="192" y="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4297" name="Freeform 25"/>
          <p:cNvSpPr>
            <a:spLocks/>
          </p:cNvSpPr>
          <p:nvPr/>
        </p:nvSpPr>
        <p:spPr bwMode="auto">
          <a:xfrm>
            <a:off x="6000750" y="4903788"/>
            <a:ext cx="304800" cy="457200"/>
          </a:xfrm>
          <a:custGeom>
            <a:avLst/>
            <a:gdLst>
              <a:gd name="T0" fmla="*/ 192 w 192"/>
              <a:gd name="T1" fmla="*/ 288 h 288"/>
              <a:gd name="T2" fmla="*/ 96 w 192"/>
              <a:gd name="T3" fmla="*/ 288 h 288"/>
              <a:gd name="T4" fmla="*/ 0 w 192"/>
              <a:gd name="T5" fmla="*/ 240 h 288"/>
              <a:gd name="T6" fmla="*/ 0 w 192"/>
              <a:gd name="T7" fmla="*/ 96 h 288"/>
              <a:gd name="T8" fmla="*/ 96 w 192"/>
              <a:gd name="T9" fmla="*/ 0 h 288"/>
              <a:gd name="T10" fmla="*/ 192 w 192"/>
              <a:gd name="T11" fmla="*/ 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2" h="288">
                <a:moveTo>
                  <a:pt x="192" y="288"/>
                </a:moveTo>
                <a:lnTo>
                  <a:pt x="96" y="288"/>
                </a:lnTo>
                <a:lnTo>
                  <a:pt x="0" y="240"/>
                </a:lnTo>
                <a:lnTo>
                  <a:pt x="0" y="96"/>
                </a:lnTo>
                <a:lnTo>
                  <a:pt x="96" y="0"/>
                </a:lnTo>
                <a:lnTo>
                  <a:pt x="192" y="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4298" name="Freeform 26"/>
          <p:cNvSpPr>
            <a:spLocks/>
          </p:cNvSpPr>
          <p:nvPr/>
        </p:nvSpPr>
        <p:spPr bwMode="auto">
          <a:xfrm>
            <a:off x="7448550" y="4141788"/>
            <a:ext cx="381000" cy="1219200"/>
          </a:xfrm>
          <a:custGeom>
            <a:avLst/>
            <a:gdLst>
              <a:gd name="T0" fmla="*/ 0 w 192"/>
              <a:gd name="T1" fmla="*/ 0 h 720"/>
              <a:gd name="T2" fmla="*/ 192 w 192"/>
              <a:gd name="T3" fmla="*/ 48 h 720"/>
              <a:gd name="T4" fmla="*/ 192 w 192"/>
              <a:gd name="T5" fmla="*/ 672 h 720"/>
              <a:gd name="T6" fmla="*/ 48 w 192"/>
              <a:gd name="T7" fmla="*/ 72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2" h="720">
                <a:moveTo>
                  <a:pt x="0" y="0"/>
                </a:moveTo>
                <a:lnTo>
                  <a:pt x="192" y="48"/>
                </a:lnTo>
                <a:lnTo>
                  <a:pt x="192" y="672"/>
                </a:lnTo>
                <a:lnTo>
                  <a:pt x="48" y="72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grpSp>
        <p:nvGrpSpPr>
          <p:cNvPr id="54299" name="Group 27"/>
          <p:cNvGrpSpPr>
            <a:grpSpLocks/>
          </p:cNvGrpSpPr>
          <p:nvPr/>
        </p:nvGrpSpPr>
        <p:grpSpPr bwMode="auto">
          <a:xfrm rot="-1625211">
            <a:off x="2362200" y="2819400"/>
            <a:ext cx="3733800" cy="914400"/>
            <a:chOff x="1392" y="1248"/>
            <a:chExt cx="2016" cy="528"/>
          </a:xfrm>
        </p:grpSpPr>
        <p:sp>
          <p:nvSpPr>
            <p:cNvPr id="54300" name="AutoShape 28"/>
            <p:cNvSpPr>
              <a:spLocks noChangeArrowheads="1"/>
            </p:cNvSpPr>
            <p:nvPr/>
          </p:nvSpPr>
          <p:spPr bwMode="auto">
            <a:xfrm>
              <a:off x="1392" y="1248"/>
              <a:ext cx="1920" cy="52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>
              <a:outerShdw dist="107763" dir="2700000" algn="ctr" rotWithShape="0">
                <a:srgbClr val="FF0000"/>
              </a:outerShdw>
            </a:effec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54301" name="Text Box 29"/>
            <p:cNvSpPr txBox="1">
              <a:spLocks noChangeArrowheads="1"/>
            </p:cNvSpPr>
            <p:nvPr/>
          </p:nvSpPr>
          <p:spPr bwMode="auto">
            <a:xfrm>
              <a:off x="1536" y="1344"/>
              <a:ext cx="1872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ja-JP" sz="2400">
                  <a:solidFill>
                    <a:srgbClr val="FF0000"/>
                  </a:solidFill>
                  <a:latin typeface="ＭＳ ゴシック" pitchFamily="49" charset="-128"/>
                  <a:ea typeface="ＭＳ ゴシック" pitchFamily="49" charset="-128"/>
                </a:rPr>
                <a:t>Swap</a:t>
              </a:r>
              <a:r>
                <a:rPr lang="ja-JP" altLang="en-US" sz="2400">
                  <a:solidFill>
                    <a:srgbClr val="FF0000"/>
                  </a:solidFill>
                  <a:latin typeface="ＭＳ ゴシック" pitchFamily="49" charset="-128"/>
                  <a:ea typeface="ＭＳ ゴシック" pitchFamily="49" charset="-128"/>
                </a:rPr>
                <a:t>にならない</a:t>
              </a:r>
              <a:r>
                <a:rPr lang="en-US" altLang="ja-JP" sz="2400">
                  <a:solidFill>
                    <a:srgbClr val="FF0000"/>
                  </a:solidFill>
                  <a:latin typeface="ＭＳ ゴシック" pitchFamily="49" charset="-128"/>
                  <a:ea typeface="ＭＳ ゴシック" pitchFamily="49" charset="-128"/>
                </a:rPr>
                <a:t>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8692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5253-9C94-4A11-85D5-3805C3C23777}" type="slidenum">
              <a:rPr lang="en-US" altLang="ja-JP"/>
              <a:pPr/>
              <a:t>16</a:t>
            </a:fld>
            <a:endParaRPr lang="en-US" altLang="ja-JP"/>
          </a:p>
        </p:txBody>
      </p:sp>
      <p:sp>
        <p:nvSpPr>
          <p:cNvPr id="53338" name="Text Box 90"/>
          <p:cNvSpPr txBox="1">
            <a:spLocks noChangeArrowheads="1"/>
          </p:cNvSpPr>
          <p:nvPr/>
        </p:nvSpPr>
        <p:spPr bwMode="auto">
          <a:xfrm>
            <a:off x="547688" y="1428750"/>
            <a:ext cx="4725987" cy="516572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#include &lt;stdio.h&gt;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void swap(int *p, int *q);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int main(void)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{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int a=10, b=20;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swap(&amp;a, &amp;b);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printf("a=%d, b=%d\n", a, b);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return 0;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}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endParaRPr lang="en-US" altLang="ja-JP">
              <a:latin typeface="Courier New" pitchFamily="49" charset="0"/>
              <a:ea typeface="ＭＳ ゴシック" pitchFamily="49" charset="-128"/>
            </a:endParaRP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void swap(int *p, int *q) 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{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int work;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work=*p;    /* (1) */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*p=*q;      /* (2) */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*q=work;    /* (3) */               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}</a:t>
            </a: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ポインタの概念</a:t>
            </a:r>
          </a:p>
        </p:txBody>
      </p:sp>
      <p:sp>
        <p:nvSpPr>
          <p:cNvPr id="53304" name="Rectangle 56"/>
          <p:cNvSpPr>
            <a:spLocks noChangeArrowheads="1"/>
          </p:cNvSpPr>
          <p:nvPr/>
        </p:nvSpPr>
        <p:spPr bwMode="auto">
          <a:xfrm>
            <a:off x="5791200" y="2057400"/>
            <a:ext cx="1828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53305" name="Line 57"/>
          <p:cNvSpPr>
            <a:spLocks noChangeShapeType="1"/>
          </p:cNvSpPr>
          <p:nvPr/>
        </p:nvSpPr>
        <p:spPr bwMode="auto">
          <a:xfrm>
            <a:off x="6705600" y="2057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3306" name="Text Box 58"/>
          <p:cNvSpPr txBox="1">
            <a:spLocks noChangeArrowheads="1"/>
          </p:cNvSpPr>
          <p:nvPr/>
        </p:nvSpPr>
        <p:spPr bwMode="auto">
          <a:xfrm>
            <a:off x="6172200" y="1524000"/>
            <a:ext cx="68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a</a:t>
            </a:r>
          </a:p>
        </p:txBody>
      </p:sp>
      <p:sp>
        <p:nvSpPr>
          <p:cNvPr id="53307" name="Text Box 59"/>
          <p:cNvSpPr txBox="1">
            <a:spLocks noChangeArrowheads="1"/>
          </p:cNvSpPr>
          <p:nvPr/>
        </p:nvSpPr>
        <p:spPr bwMode="auto">
          <a:xfrm>
            <a:off x="7086600" y="1524000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b</a:t>
            </a:r>
          </a:p>
        </p:txBody>
      </p:sp>
      <p:sp>
        <p:nvSpPr>
          <p:cNvPr id="53308" name="Text Box 60"/>
          <p:cNvSpPr txBox="1">
            <a:spLocks noChangeArrowheads="1"/>
          </p:cNvSpPr>
          <p:nvPr/>
        </p:nvSpPr>
        <p:spPr bwMode="auto">
          <a:xfrm>
            <a:off x="6019800" y="2133600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10</a:t>
            </a:r>
          </a:p>
        </p:txBody>
      </p:sp>
      <p:sp>
        <p:nvSpPr>
          <p:cNvPr id="53309" name="Text Box 61"/>
          <p:cNvSpPr txBox="1">
            <a:spLocks noChangeArrowheads="1"/>
          </p:cNvSpPr>
          <p:nvPr/>
        </p:nvSpPr>
        <p:spPr bwMode="auto">
          <a:xfrm>
            <a:off x="6858000" y="2133600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20</a:t>
            </a:r>
          </a:p>
        </p:txBody>
      </p:sp>
      <p:grpSp>
        <p:nvGrpSpPr>
          <p:cNvPr id="53310" name="Group 62"/>
          <p:cNvGrpSpPr>
            <a:grpSpLocks/>
          </p:cNvGrpSpPr>
          <p:nvPr/>
        </p:nvGrpSpPr>
        <p:grpSpPr bwMode="auto">
          <a:xfrm>
            <a:off x="6553200" y="3886200"/>
            <a:ext cx="914400" cy="1600200"/>
            <a:chOff x="3744" y="1488"/>
            <a:chExt cx="576" cy="1008"/>
          </a:xfrm>
        </p:grpSpPr>
        <p:sp>
          <p:nvSpPr>
            <p:cNvPr id="53311" name="Rectangle 63"/>
            <p:cNvSpPr>
              <a:spLocks noChangeArrowheads="1"/>
            </p:cNvSpPr>
            <p:nvPr/>
          </p:nvSpPr>
          <p:spPr bwMode="auto">
            <a:xfrm>
              <a:off x="3744" y="1488"/>
              <a:ext cx="576" cy="10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53312" name="Line 64"/>
            <p:cNvSpPr>
              <a:spLocks noChangeShapeType="1"/>
            </p:cNvSpPr>
            <p:nvPr/>
          </p:nvSpPr>
          <p:spPr bwMode="auto">
            <a:xfrm>
              <a:off x="3744" y="1824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3313" name="Line 65"/>
            <p:cNvSpPr>
              <a:spLocks noChangeShapeType="1"/>
            </p:cNvSpPr>
            <p:nvPr/>
          </p:nvSpPr>
          <p:spPr bwMode="auto">
            <a:xfrm>
              <a:off x="3744" y="2160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3314" name="Text Box 66"/>
          <p:cNvSpPr txBox="1">
            <a:spLocks noChangeArrowheads="1"/>
          </p:cNvSpPr>
          <p:nvPr/>
        </p:nvSpPr>
        <p:spPr bwMode="auto">
          <a:xfrm>
            <a:off x="7620000" y="4419600"/>
            <a:ext cx="76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p</a:t>
            </a:r>
          </a:p>
        </p:txBody>
      </p:sp>
      <p:sp>
        <p:nvSpPr>
          <p:cNvPr id="53315" name="Text Box 67"/>
          <p:cNvSpPr txBox="1">
            <a:spLocks noChangeArrowheads="1"/>
          </p:cNvSpPr>
          <p:nvPr/>
        </p:nvSpPr>
        <p:spPr bwMode="auto">
          <a:xfrm>
            <a:off x="7620000" y="4953000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q</a:t>
            </a:r>
          </a:p>
        </p:txBody>
      </p:sp>
      <p:sp>
        <p:nvSpPr>
          <p:cNvPr id="53316" name="Text Box 68"/>
          <p:cNvSpPr txBox="1">
            <a:spLocks noChangeArrowheads="1"/>
          </p:cNvSpPr>
          <p:nvPr/>
        </p:nvSpPr>
        <p:spPr bwMode="auto">
          <a:xfrm>
            <a:off x="7620000" y="3962400"/>
            <a:ext cx="91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work</a:t>
            </a:r>
          </a:p>
        </p:txBody>
      </p:sp>
      <p:sp>
        <p:nvSpPr>
          <p:cNvPr id="53321" name="Freeform 73"/>
          <p:cNvSpPr>
            <a:spLocks/>
          </p:cNvSpPr>
          <p:nvPr/>
        </p:nvSpPr>
        <p:spPr bwMode="auto">
          <a:xfrm>
            <a:off x="6299200" y="2590800"/>
            <a:ext cx="635000" cy="1600200"/>
          </a:xfrm>
          <a:custGeom>
            <a:avLst/>
            <a:gdLst>
              <a:gd name="T0" fmla="*/ 16 w 400"/>
              <a:gd name="T1" fmla="*/ 0 h 1008"/>
              <a:gd name="T2" fmla="*/ 16 w 400"/>
              <a:gd name="T3" fmla="*/ 432 h 1008"/>
              <a:gd name="T4" fmla="*/ 64 w 400"/>
              <a:gd name="T5" fmla="*/ 768 h 1008"/>
              <a:gd name="T6" fmla="*/ 400 w 400"/>
              <a:gd name="T7" fmla="*/ 1008 h 10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0" h="1008">
                <a:moveTo>
                  <a:pt x="16" y="0"/>
                </a:moveTo>
                <a:cubicBezTo>
                  <a:pt x="12" y="152"/>
                  <a:pt x="8" y="304"/>
                  <a:pt x="16" y="432"/>
                </a:cubicBezTo>
                <a:cubicBezTo>
                  <a:pt x="24" y="560"/>
                  <a:pt x="0" y="672"/>
                  <a:pt x="64" y="768"/>
                </a:cubicBezTo>
                <a:cubicBezTo>
                  <a:pt x="128" y="864"/>
                  <a:pt x="344" y="968"/>
                  <a:pt x="400" y="1008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3322" name="Freeform 74"/>
          <p:cNvSpPr>
            <a:spLocks/>
          </p:cNvSpPr>
          <p:nvPr/>
        </p:nvSpPr>
        <p:spPr bwMode="auto">
          <a:xfrm>
            <a:off x="6311900" y="1143000"/>
            <a:ext cx="927100" cy="457200"/>
          </a:xfrm>
          <a:custGeom>
            <a:avLst/>
            <a:gdLst>
              <a:gd name="T0" fmla="*/ 584 w 584"/>
              <a:gd name="T1" fmla="*/ 240 h 288"/>
              <a:gd name="T2" fmla="*/ 536 w 584"/>
              <a:gd name="T3" fmla="*/ 48 h 288"/>
              <a:gd name="T4" fmla="*/ 296 w 584"/>
              <a:gd name="T5" fmla="*/ 0 h 288"/>
              <a:gd name="T6" fmla="*/ 56 w 584"/>
              <a:gd name="T7" fmla="*/ 48 h 288"/>
              <a:gd name="T8" fmla="*/ 8 w 584"/>
              <a:gd name="T9" fmla="*/ 192 h 288"/>
              <a:gd name="T10" fmla="*/ 8 w 584"/>
              <a:gd name="T11" fmla="*/ 28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84" h="288">
                <a:moveTo>
                  <a:pt x="584" y="240"/>
                </a:moveTo>
                <a:cubicBezTo>
                  <a:pt x="584" y="164"/>
                  <a:pt x="584" y="88"/>
                  <a:pt x="536" y="48"/>
                </a:cubicBezTo>
                <a:cubicBezTo>
                  <a:pt x="488" y="8"/>
                  <a:pt x="376" y="0"/>
                  <a:pt x="296" y="0"/>
                </a:cubicBezTo>
                <a:cubicBezTo>
                  <a:pt x="216" y="0"/>
                  <a:pt x="104" y="16"/>
                  <a:pt x="56" y="48"/>
                </a:cubicBezTo>
                <a:cubicBezTo>
                  <a:pt x="8" y="80"/>
                  <a:pt x="16" y="152"/>
                  <a:pt x="8" y="192"/>
                </a:cubicBezTo>
                <a:cubicBezTo>
                  <a:pt x="0" y="232"/>
                  <a:pt x="4" y="260"/>
                  <a:pt x="8" y="288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3323" name="Line 75"/>
          <p:cNvSpPr>
            <a:spLocks noChangeShapeType="1"/>
          </p:cNvSpPr>
          <p:nvPr/>
        </p:nvSpPr>
        <p:spPr bwMode="auto">
          <a:xfrm flipV="1">
            <a:off x="7162800" y="2514600"/>
            <a:ext cx="0" cy="167640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3324" name="Text Box 76"/>
          <p:cNvSpPr txBox="1">
            <a:spLocks noChangeArrowheads="1"/>
          </p:cNvSpPr>
          <p:nvPr/>
        </p:nvSpPr>
        <p:spPr bwMode="auto">
          <a:xfrm>
            <a:off x="5638800" y="3352800"/>
            <a:ext cx="76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(1)</a:t>
            </a:r>
          </a:p>
        </p:txBody>
      </p:sp>
      <p:sp>
        <p:nvSpPr>
          <p:cNvPr id="53325" name="Text Box 77"/>
          <p:cNvSpPr txBox="1">
            <a:spLocks noChangeArrowheads="1"/>
          </p:cNvSpPr>
          <p:nvPr/>
        </p:nvSpPr>
        <p:spPr bwMode="auto">
          <a:xfrm>
            <a:off x="7239000" y="1143000"/>
            <a:ext cx="7540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(2)</a:t>
            </a:r>
          </a:p>
        </p:txBody>
      </p:sp>
      <p:sp>
        <p:nvSpPr>
          <p:cNvPr id="53326" name="Text Box 78"/>
          <p:cNvSpPr txBox="1">
            <a:spLocks noChangeArrowheads="1"/>
          </p:cNvSpPr>
          <p:nvPr/>
        </p:nvSpPr>
        <p:spPr bwMode="auto">
          <a:xfrm>
            <a:off x="7162800" y="3200400"/>
            <a:ext cx="76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(3)</a:t>
            </a:r>
          </a:p>
        </p:txBody>
      </p:sp>
      <p:sp>
        <p:nvSpPr>
          <p:cNvPr id="53329" name="Text Box 81"/>
          <p:cNvSpPr txBox="1">
            <a:spLocks noChangeArrowheads="1"/>
          </p:cNvSpPr>
          <p:nvPr/>
        </p:nvSpPr>
        <p:spPr bwMode="auto">
          <a:xfrm>
            <a:off x="6673850" y="4022725"/>
            <a:ext cx="695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16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53330" name="Text Box 82"/>
          <p:cNvSpPr txBox="1">
            <a:spLocks noChangeArrowheads="1"/>
          </p:cNvSpPr>
          <p:nvPr/>
        </p:nvSpPr>
        <p:spPr bwMode="auto">
          <a:xfrm>
            <a:off x="5902325" y="2162175"/>
            <a:ext cx="695325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00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53331" name="Text Box 83"/>
          <p:cNvSpPr txBox="1">
            <a:spLocks noChangeArrowheads="1"/>
          </p:cNvSpPr>
          <p:nvPr/>
        </p:nvSpPr>
        <p:spPr bwMode="auto">
          <a:xfrm>
            <a:off x="6818313" y="2163763"/>
            <a:ext cx="695325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0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53332" name="Text Box 84"/>
          <p:cNvSpPr txBox="1">
            <a:spLocks noChangeArrowheads="1"/>
          </p:cNvSpPr>
          <p:nvPr/>
        </p:nvSpPr>
        <p:spPr bwMode="auto">
          <a:xfrm>
            <a:off x="5434013" y="1743075"/>
            <a:ext cx="8620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b="0"/>
              <a:t>1000</a:t>
            </a:r>
          </a:p>
        </p:txBody>
      </p:sp>
      <p:sp>
        <p:nvSpPr>
          <p:cNvPr id="53333" name="Text Box 85"/>
          <p:cNvSpPr txBox="1">
            <a:spLocks noChangeArrowheads="1"/>
          </p:cNvSpPr>
          <p:nvPr/>
        </p:nvSpPr>
        <p:spPr bwMode="auto">
          <a:xfrm>
            <a:off x="6580188" y="5016500"/>
            <a:ext cx="8620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b="0"/>
              <a:t>1001</a:t>
            </a:r>
          </a:p>
        </p:txBody>
      </p:sp>
      <p:sp>
        <p:nvSpPr>
          <p:cNvPr id="53334" name="Text Box 86"/>
          <p:cNvSpPr txBox="1">
            <a:spLocks noChangeArrowheads="1"/>
          </p:cNvSpPr>
          <p:nvPr/>
        </p:nvSpPr>
        <p:spPr bwMode="auto">
          <a:xfrm>
            <a:off x="6580188" y="4505325"/>
            <a:ext cx="8620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b="0"/>
              <a:t>1000</a:t>
            </a:r>
          </a:p>
        </p:txBody>
      </p:sp>
      <p:sp>
        <p:nvSpPr>
          <p:cNvPr id="53335" name="Text Box 87"/>
          <p:cNvSpPr txBox="1">
            <a:spLocks noChangeArrowheads="1"/>
          </p:cNvSpPr>
          <p:nvPr/>
        </p:nvSpPr>
        <p:spPr bwMode="auto">
          <a:xfrm>
            <a:off x="7165975" y="1736725"/>
            <a:ext cx="8620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b="0"/>
              <a:t>1001</a:t>
            </a:r>
          </a:p>
        </p:txBody>
      </p:sp>
      <p:sp>
        <p:nvSpPr>
          <p:cNvPr id="53337" name="AutoShape 89"/>
          <p:cNvSpPr>
            <a:spLocks/>
          </p:cNvSpPr>
          <p:nvPr/>
        </p:nvSpPr>
        <p:spPr bwMode="auto">
          <a:xfrm>
            <a:off x="4200525" y="6089650"/>
            <a:ext cx="3230563" cy="609600"/>
          </a:xfrm>
          <a:prstGeom prst="borderCallout1">
            <a:avLst>
              <a:gd name="adj1" fmla="val 18750"/>
              <a:gd name="adj2" fmla="val 102356"/>
              <a:gd name="adj3" fmla="val -197917"/>
              <a:gd name="adj4" fmla="val 10968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ja-JP" b="0"/>
              <a:t>p</a:t>
            </a:r>
            <a:r>
              <a:rPr lang="ja-JP" altLang="en-US" b="0"/>
              <a:t>の中身は，変数</a:t>
            </a:r>
            <a:r>
              <a:rPr lang="en-US" altLang="ja-JP" b="0"/>
              <a:t>a</a:t>
            </a:r>
            <a:r>
              <a:rPr lang="ja-JP" altLang="en-US" b="0"/>
              <a:t>が格納されているメモリのアドレスである．</a:t>
            </a:r>
          </a:p>
        </p:txBody>
      </p:sp>
      <p:sp>
        <p:nvSpPr>
          <p:cNvPr id="53339" name="Text Box 91"/>
          <p:cNvSpPr txBox="1">
            <a:spLocks noChangeArrowheads="1"/>
          </p:cNvSpPr>
          <p:nvPr/>
        </p:nvSpPr>
        <p:spPr bwMode="auto">
          <a:xfrm>
            <a:off x="314325" y="1089025"/>
            <a:ext cx="17414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</a:rPr>
              <a:t>sample4-3.c</a:t>
            </a:r>
          </a:p>
        </p:txBody>
      </p:sp>
    </p:spTree>
    <p:extLst>
      <p:ext uri="{BB962C8B-B14F-4D97-AF65-F5344CB8AC3E}">
        <p14:creationId xmlns:p14="http://schemas.microsoft.com/office/powerpoint/2010/main" val="50311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3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3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3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329" grpId="0"/>
      <p:bldP spid="53330" grpId="0" animBg="1"/>
      <p:bldP spid="533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987A-1998-40F4-9DD0-BB22481AB540}" type="slidenum">
              <a:rPr lang="en-US" altLang="ja-JP"/>
              <a:pPr/>
              <a:t>17</a:t>
            </a:fld>
            <a:endParaRPr lang="en-US" altLang="ja-JP"/>
          </a:p>
        </p:txBody>
      </p:sp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ポインタの概念</a:t>
            </a:r>
          </a:p>
        </p:txBody>
      </p:sp>
      <p:sp>
        <p:nvSpPr>
          <p:cNvPr id="167939" name="Rectangle 3"/>
          <p:cNvSpPr>
            <a:spLocks noChangeArrowheads="1"/>
          </p:cNvSpPr>
          <p:nvPr/>
        </p:nvSpPr>
        <p:spPr bwMode="auto">
          <a:xfrm>
            <a:off x="5638800" y="2438400"/>
            <a:ext cx="1828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67940" name="Line 4"/>
          <p:cNvSpPr>
            <a:spLocks noChangeShapeType="1"/>
          </p:cNvSpPr>
          <p:nvPr/>
        </p:nvSpPr>
        <p:spPr bwMode="auto">
          <a:xfrm>
            <a:off x="6553200" y="2438400"/>
            <a:ext cx="1588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67941" name="Text Box 5"/>
          <p:cNvSpPr txBox="1">
            <a:spLocks noChangeArrowheads="1"/>
          </p:cNvSpPr>
          <p:nvPr/>
        </p:nvSpPr>
        <p:spPr bwMode="auto">
          <a:xfrm>
            <a:off x="5943600" y="1905000"/>
            <a:ext cx="68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a</a:t>
            </a:r>
          </a:p>
        </p:txBody>
      </p:sp>
      <p:sp>
        <p:nvSpPr>
          <p:cNvPr id="167942" name="Text Box 6"/>
          <p:cNvSpPr txBox="1">
            <a:spLocks noChangeArrowheads="1"/>
          </p:cNvSpPr>
          <p:nvPr/>
        </p:nvSpPr>
        <p:spPr bwMode="auto">
          <a:xfrm>
            <a:off x="6858000" y="1905000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b</a:t>
            </a:r>
          </a:p>
        </p:txBody>
      </p:sp>
      <p:sp>
        <p:nvSpPr>
          <p:cNvPr id="167943" name="Text Box 7"/>
          <p:cNvSpPr txBox="1">
            <a:spLocks noChangeArrowheads="1"/>
          </p:cNvSpPr>
          <p:nvPr/>
        </p:nvSpPr>
        <p:spPr bwMode="auto">
          <a:xfrm>
            <a:off x="5867400" y="2514600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10</a:t>
            </a:r>
          </a:p>
        </p:txBody>
      </p:sp>
      <p:sp>
        <p:nvSpPr>
          <p:cNvPr id="167944" name="Text Box 8"/>
          <p:cNvSpPr txBox="1">
            <a:spLocks noChangeArrowheads="1"/>
          </p:cNvSpPr>
          <p:nvPr/>
        </p:nvSpPr>
        <p:spPr bwMode="auto">
          <a:xfrm>
            <a:off x="6705600" y="2514600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20</a:t>
            </a:r>
          </a:p>
        </p:txBody>
      </p:sp>
      <p:sp>
        <p:nvSpPr>
          <p:cNvPr id="167945" name="Rectangle 9"/>
          <p:cNvSpPr>
            <a:spLocks noChangeArrowheads="1"/>
          </p:cNvSpPr>
          <p:nvPr/>
        </p:nvSpPr>
        <p:spPr bwMode="auto">
          <a:xfrm>
            <a:off x="5715000" y="4343400"/>
            <a:ext cx="1828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67946" name="Line 10"/>
          <p:cNvSpPr>
            <a:spLocks noChangeShapeType="1"/>
          </p:cNvSpPr>
          <p:nvPr/>
        </p:nvSpPr>
        <p:spPr bwMode="auto">
          <a:xfrm>
            <a:off x="6629400" y="4343400"/>
            <a:ext cx="1588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67947" name="Text Box 11"/>
          <p:cNvSpPr txBox="1">
            <a:spLocks noChangeArrowheads="1"/>
          </p:cNvSpPr>
          <p:nvPr/>
        </p:nvSpPr>
        <p:spPr bwMode="auto">
          <a:xfrm>
            <a:off x="6096000" y="3810000"/>
            <a:ext cx="68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p</a:t>
            </a:r>
          </a:p>
        </p:txBody>
      </p:sp>
      <p:sp>
        <p:nvSpPr>
          <p:cNvPr id="167948" name="Text Box 12"/>
          <p:cNvSpPr txBox="1">
            <a:spLocks noChangeArrowheads="1"/>
          </p:cNvSpPr>
          <p:nvPr/>
        </p:nvSpPr>
        <p:spPr bwMode="auto">
          <a:xfrm>
            <a:off x="7010400" y="3810000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q</a:t>
            </a:r>
          </a:p>
        </p:txBody>
      </p:sp>
      <p:sp>
        <p:nvSpPr>
          <p:cNvPr id="167949" name="Line 13"/>
          <p:cNvSpPr>
            <a:spLocks noChangeShapeType="1"/>
          </p:cNvSpPr>
          <p:nvPr/>
        </p:nvSpPr>
        <p:spPr bwMode="auto">
          <a:xfrm>
            <a:off x="5715000" y="2362200"/>
            <a:ext cx="381000" cy="182880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67950" name="Line 14"/>
          <p:cNvSpPr>
            <a:spLocks noChangeShapeType="1"/>
          </p:cNvSpPr>
          <p:nvPr/>
        </p:nvSpPr>
        <p:spPr bwMode="auto">
          <a:xfrm>
            <a:off x="6629400" y="2362200"/>
            <a:ext cx="304800" cy="182880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67951" name="Text Box 15"/>
          <p:cNvSpPr txBox="1">
            <a:spLocks noChangeArrowheads="1"/>
          </p:cNvSpPr>
          <p:nvPr/>
        </p:nvSpPr>
        <p:spPr bwMode="auto">
          <a:xfrm>
            <a:off x="5099050" y="2074863"/>
            <a:ext cx="8620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>
                <a:solidFill>
                  <a:schemeClr val="hlink"/>
                </a:solidFill>
              </a:rPr>
              <a:t>1000</a:t>
            </a:r>
          </a:p>
        </p:txBody>
      </p:sp>
      <p:sp>
        <p:nvSpPr>
          <p:cNvPr id="167952" name="Text Box 16"/>
          <p:cNvSpPr txBox="1">
            <a:spLocks noChangeArrowheads="1"/>
          </p:cNvSpPr>
          <p:nvPr/>
        </p:nvSpPr>
        <p:spPr bwMode="auto">
          <a:xfrm>
            <a:off x="6284913" y="2068513"/>
            <a:ext cx="8620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>
                <a:solidFill>
                  <a:srgbClr val="FF0000"/>
                </a:solidFill>
              </a:rPr>
              <a:t>1001</a:t>
            </a:r>
          </a:p>
        </p:txBody>
      </p:sp>
      <p:sp>
        <p:nvSpPr>
          <p:cNvPr id="167953" name="Text Box 17"/>
          <p:cNvSpPr txBox="1">
            <a:spLocks noChangeArrowheads="1"/>
          </p:cNvSpPr>
          <p:nvPr/>
        </p:nvSpPr>
        <p:spPr bwMode="auto">
          <a:xfrm>
            <a:off x="5737225" y="4470400"/>
            <a:ext cx="8620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>
                <a:solidFill>
                  <a:schemeClr val="hlink"/>
                </a:solidFill>
              </a:rPr>
              <a:t>1000</a:t>
            </a:r>
          </a:p>
        </p:txBody>
      </p:sp>
      <p:sp>
        <p:nvSpPr>
          <p:cNvPr id="167954" name="Text Box 18"/>
          <p:cNvSpPr txBox="1">
            <a:spLocks noChangeArrowheads="1"/>
          </p:cNvSpPr>
          <p:nvPr/>
        </p:nvSpPr>
        <p:spPr bwMode="auto">
          <a:xfrm>
            <a:off x="6624638" y="4483100"/>
            <a:ext cx="8620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>
                <a:solidFill>
                  <a:srgbClr val="FF0000"/>
                </a:solidFill>
              </a:rPr>
              <a:t>1001</a:t>
            </a:r>
          </a:p>
        </p:txBody>
      </p:sp>
      <p:sp>
        <p:nvSpPr>
          <p:cNvPr id="167957" name="Text Box 21"/>
          <p:cNvSpPr txBox="1">
            <a:spLocks noChangeArrowheads="1"/>
          </p:cNvSpPr>
          <p:nvPr/>
        </p:nvSpPr>
        <p:spPr bwMode="auto">
          <a:xfrm>
            <a:off x="547688" y="1571625"/>
            <a:ext cx="4665662" cy="45593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#include &lt;stdio.h&gt;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void func(int *p, int *q);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int main(void)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{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int a=10, b=20;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func(&amp;a, &amp;b);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printf("a=%d, b=%d\n", a, b);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return 0;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}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endParaRPr lang="en-US" altLang="ja-JP">
              <a:latin typeface="Courier New" pitchFamily="49" charset="0"/>
              <a:ea typeface="ＭＳ ゴシック" pitchFamily="49" charset="-128"/>
            </a:endParaRP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void func(int *p, int *q) 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{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*p=*p+1;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*q=*q+2;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}</a:t>
            </a:r>
          </a:p>
        </p:txBody>
      </p:sp>
      <p:sp>
        <p:nvSpPr>
          <p:cNvPr id="167958" name="Text Box 22"/>
          <p:cNvSpPr txBox="1">
            <a:spLocks noChangeArrowheads="1"/>
          </p:cNvSpPr>
          <p:nvPr/>
        </p:nvSpPr>
        <p:spPr bwMode="auto">
          <a:xfrm>
            <a:off x="420688" y="1150938"/>
            <a:ext cx="17414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</a:rPr>
              <a:t>sample4-4.c</a:t>
            </a:r>
          </a:p>
        </p:txBody>
      </p:sp>
    </p:spTree>
    <p:extLst>
      <p:ext uri="{BB962C8B-B14F-4D97-AF65-F5344CB8AC3E}">
        <p14:creationId xmlns:p14="http://schemas.microsoft.com/office/powerpoint/2010/main" val="899817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F1D62-3FB9-4270-B474-887B92EE648B}" type="slidenum">
              <a:rPr lang="en-US" altLang="ja-JP"/>
              <a:pPr/>
              <a:t>18</a:t>
            </a:fld>
            <a:endParaRPr lang="en-US" altLang="ja-JP"/>
          </a:p>
        </p:txBody>
      </p:sp>
      <p:sp>
        <p:nvSpPr>
          <p:cNvPr id="57376" name="Text Box 32"/>
          <p:cNvSpPr txBox="1">
            <a:spLocks noChangeArrowheads="1"/>
          </p:cNvSpPr>
          <p:nvPr/>
        </p:nvSpPr>
        <p:spPr bwMode="auto">
          <a:xfrm>
            <a:off x="547688" y="1571625"/>
            <a:ext cx="4665662" cy="45593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#include &lt;stdio.h&gt;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void func(int *p, int *q);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int main(void)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{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int a=10, b=20;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func(&amp;a, &amp;b);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printf("a=%d, b=%d\n", a, b);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return 0;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}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endParaRPr lang="en-US" altLang="ja-JP">
              <a:latin typeface="Courier New" pitchFamily="49" charset="0"/>
              <a:ea typeface="ＭＳ ゴシック" pitchFamily="49" charset="-128"/>
            </a:endParaRP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void func(int *p, int *q) 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{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*p=*p+1;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*q=*q+2;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}</a:t>
            </a:r>
          </a:p>
        </p:txBody>
      </p:sp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ポインタの概念</a:t>
            </a:r>
          </a:p>
        </p:txBody>
      </p:sp>
      <p:sp>
        <p:nvSpPr>
          <p:cNvPr id="57367" name="Text Box 23"/>
          <p:cNvSpPr txBox="1">
            <a:spLocks noChangeArrowheads="1"/>
          </p:cNvSpPr>
          <p:nvPr/>
        </p:nvSpPr>
        <p:spPr bwMode="auto">
          <a:xfrm>
            <a:off x="4251325" y="5183188"/>
            <a:ext cx="4648200" cy="711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ja-JP" altLang="en-US" sz="2000">
                <a:latin typeface="ＭＳ ゴシック" pitchFamily="49" charset="-128"/>
                <a:ea typeface="ＭＳ ゴシック" pitchFamily="49" charset="-128"/>
              </a:rPr>
              <a:t>実引数の変数領域の値を直接変更している．あたかも</a:t>
            </a:r>
            <a:r>
              <a:rPr lang="en-US" altLang="ja-JP" sz="2000">
                <a:latin typeface="ＭＳ ゴシック" pitchFamily="49" charset="-128"/>
                <a:ea typeface="ＭＳ ゴシック" pitchFamily="49" charset="-128"/>
              </a:rPr>
              <a:t>a=a+1; b=b+2; </a:t>
            </a:r>
          </a:p>
        </p:txBody>
      </p:sp>
      <p:sp>
        <p:nvSpPr>
          <p:cNvPr id="57377" name="Rectangle 33"/>
          <p:cNvSpPr>
            <a:spLocks noChangeArrowheads="1"/>
          </p:cNvSpPr>
          <p:nvPr/>
        </p:nvSpPr>
        <p:spPr bwMode="auto">
          <a:xfrm>
            <a:off x="5638800" y="2438400"/>
            <a:ext cx="1828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57378" name="Line 34"/>
          <p:cNvSpPr>
            <a:spLocks noChangeShapeType="1"/>
          </p:cNvSpPr>
          <p:nvPr/>
        </p:nvSpPr>
        <p:spPr bwMode="auto">
          <a:xfrm>
            <a:off x="6553200" y="2438400"/>
            <a:ext cx="1588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7379" name="Text Box 35"/>
          <p:cNvSpPr txBox="1">
            <a:spLocks noChangeArrowheads="1"/>
          </p:cNvSpPr>
          <p:nvPr/>
        </p:nvSpPr>
        <p:spPr bwMode="auto">
          <a:xfrm>
            <a:off x="5943600" y="1905000"/>
            <a:ext cx="68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a</a:t>
            </a:r>
          </a:p>
        </p:txBody>
      </p:sp>
      <p:sp>
        <p:nvSpPr>
          <p:cNvPr id="57380" name="Text Box 36"/>
          <p:cNvSpPr txBox="1">
            <a:spLocks noChangeArrowheads="1"/>
          </p:cNvSpPr>
          <p:nvPr/>
        </p:nvSpPr>
        <p:spPr bwMode="auto">
          <a:xfrm>
            <a:off x="6858000" y="1905000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b</a:t>
            </a:r>
          </a:p>
        </p:txBody>
      </p:sp>
      <p:sp>
        <p:nvSpPr>
          <p:cNvPr id="57381" name="Text Box 37"/>
          <p:cNvSpPr txBox="1">
            <a:spLocks noChangeArrowheads="1"/>
          </p:cNvSpPr>
          <p:nvPr/>
        </p:nvSpPr>
        <p:spPr bwMode="auto">
          <a:xfrm>
            <a:off x="5867400" y="2514600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solidFill>
                  <a:srgbClr val="FF0000"/>
                </a:solidFill>
                <a:latin typeface="ＭＳ ゴシック" pitchFamily="49" charset="-128"/>
                <a:ea typeface="ＭＳ ゴシック" pitchFamily="49" charset="-128"/>
              </a:rPr>
              <a:t>11</a:t>
            </a:r>
          </a:p>
        </p:txBody>
      </p:sp>
      <p:sp>
        <p:nvSpPr>
          <p:cNvPr id="57382" name="Text Box 38"/>
          <p:cNvSpPr txBox="1">
            <a:spLocks noChangeArrowheads="1"/>
          </p:cNvSpPr>
          <p:nvPr/>
        </p:nvSpPr>
        <p:spPr bwMode="auto">
          <a:xfrm>
            <a:off x="6705600" y="2514600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solidFill>
                  <a:srgbClr val="FF0000"/>
                </a:solidFill>
                <a:latin typeface="ＭＳ ゴシック" pitchFamily="49" charset="-128"/>
                <a:ea typeface="ＭＳ ゴシック" pitchFamily="49" charset="-128"/>
              </a:rPr>
              <a:t>22</a:t>
            </a:r>
          </a:p>
        </p:txBody>
      </p:sp>
      <p:sp>
        <p:nvSpPr>
          <p:cNvPr id="57383" name="Rectangle 39"/>
          <p:cNvSpPr>
            <a:spLocks noChangeArrowheads="1"/>
          </p:cNvSpPr>
          <p:nvPr/>
        </p:nvSpPr>
        <p:spPr bwMode="auto">
          <a:xfrm>
            <a:off x="5715000" y="4343400"/>
            <a:ext cx="1828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57384" name="Line 40"/>
          <p:cNvSpPr>
            <a:spLocks noChangeShapeType="1"/>
          </p:cNvSpPr>
          <p:nvPr/>
        </p:nvSpPr>
        <p:spPr bwMode="auto">
          <a:xfrm>
            <a:off x="6629400" y="4343400"/>
            <a:ext cx="1588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7385" name="Text Box 41"/>
          <p:cNvSpPr txBox="1">
            <a:spLocks noChangeArrowheads="1"/>
          </p:cNvSpPr>
          <p:nvPr/>
        </p:nvSpPr>
        <p:spPr bwMode="auto">
          <a:xfrm>
            <a:off x="6096000" y="3810000"/>
            <a:ext cx="68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p</a:t>
            </a:r>
          </a:p>
        </p:txBody>
      </p:sp>
      <p:sp>
        <p:nvSpPr>
          <p:cNvPr id="57386" name="Text Box 42"/>
          <p:cNvSpPr txBox="1">
            <a:spLocks noChangeArrowheads="1"/>
          </p:cNvSpPr>
          <p:nvPr/>
        </p:nvSpPr>
        <p:spPr bwMode="auto">
          <a:xfrm>
            <a:off x="7010400" y="3810000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q</a:t>
            </a:r>
          </a:p>
        </p:txBody>
      </p:sp>
      <p:sp>
        <p:nvSpPr>
          <p:cNvPr id="57387" name="Line 43"/>
          <p:cNvSpPr>
            <a:spLocks noChangeShapeType="1"/>
          </p:cNvSpPr>
          <p:nvPr/>
        </p:nvSpPr>
        <p:spPr bwMode="auto">
          <a:xfrm>
            <a:off x="5715000" y="2362200"/>
            <a:ext cx="381000" cy="182880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7388" name="Line 44"/>
          <p:cNvSpPr>
            <a:spLocks noChangeShapeType="1"/>
          </p:cNvSpPr>
          <p:nvPr/>
        </p:nvSpPr>
        <p:spPr bwMode="auto">
          <a:xfrm>
            <a:off x="6629400" y="2362200"/>
            <a:ext cx="304800" cy="182880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7389" name="Text Box 45"/>
          <p:cNvSpPr txBox="1">
            <a:spLocks noChangeArrowheads="1"/>
          </p:cNvSpPr>
          <p:nvPr/>
        </p:nvSpPr>
        <p:spPr bwMode="auto">
          <a:xfrm>
            <a:off x="5099050" y="2074863"/>
            <a:ext cx="8620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>
                <a:solidFill>
                  <a:schemeClr val="hlink"/>
                </a:solidFill>
              </a:rPr>
              <a:t>1000</a:t>
            </a:r>
          </a:p>
        </p:txBody>
      </p:sp>
      <p:sp>
        <p:nvSpPr>
          <p:cNvPr id="57390" name="Text Box 46"/>
          <p:cNvSpPr txBox="1">
            <a:spLocks noChangeArrowheads="1"/>
          </p:cNvSpPr>
          <p:nvPr/>
        </p:nvSpPr>
        <p:spPr bwMode="auto">
          <a:xfrm>
            <a:off x="6284913" y="2068513"/>
            <a:ext cx="8620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>
                <a:solidFill>
                  <a:srgbClr val="FF0000"/>
                </a:solidFill>
              </a:rPr>
              <a:t>1001</a:t>
            </a:r>
          </a:p>
        </p:txBody>
      </p:sp>
      <p:sp>
        <p:nvSpPr>
          <p:cNvPr id="57391" name="Text Box 47"/>
          <p:cNvSpPr txBox="1">
            <a:spLocks noChangeArrowheads="1"/>
          </p:cNvSpPr>
          <p:nvPr/>
        </p:nvSpPr>
        <p:spPr bwMode="auto">
          <a:xfrm>
            <a:off x="5737225" y="4470400"/>
            <a:ext cx="8620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>
                <a:solidFill>
                  <a:schemeClr val="hlink"/>
                </a:solidFill>
              </a:rPr>
              <a:t>1000</a:t>
            </a:r>
          </a:p>
        </p:txBody>
      </p:sp>
      <p:sp>
        <p:nvSpPr>
          <p:cNvPr id="57392" name="Text Box 48"/>
          <p:cNvSpPr txBox="1">
            <a:spLocks noChangeArrowheads="1"/>
          </p:cNvSpPr>
          <p:nvPr/>
        </p:nvSpPr>
        <p:spPr bwMode="auto">
          <a:xfrm>
            <a:off x="6624638" y="4483100"/>
            <a:ext cx="8620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>
                <a:solidFill>
                  <a:srgbClr val="FF0000"/>
                </a:solidFill>
              </a:rPr>
              <a:t>1001</a:t>
            </a:r>
          </a:p>
        </p:txBody>
      </p:sp>
      <p:sp>
        <p:nvSpPr>
          <p:cNvPr id="57365" name="Line 21"/>
          <p:cNvSpPr>
            <a:spLocks noChangeShapeType="1"/>
          </p:cNvSpPr>
          <p:nvPr/>
        </p:nvSpPr>
        <p:spPr bwMode="auto">
          <a:xfrm flipV="1">
            <a:off x="2035175" y="2863850"/>
            <a:ext cx="3975100" cy="2398713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7366" name="Line 22"/>
          <p:cNvSpPr>
            <a:spLocks noChangeShapeType="1"/>
          </p:cNvSpPr>
          <p:nvPr/>
        </p:nvSpPr>
        <p:spPr bwMode="auto">
          <a:xfrm flipV="1">
            <a:off x="2114550" y="2911475"/>
            <a:ext cx="4668838" cy="2692400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7393" name="Text Box 49"/>
          <p:cNvSpPr txBox="1">
            <a:spLocks noChangeArrowheads="1"/>
          </p:cNvSpPr>
          <p:nvPr/>
        </p:nvSpPr>
        <p:spPr bwMode="auto">
          <a:xfrm>
            <a:off x="420688" y="1150938"/>
            <a:ext cx="17414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</a:rPr>
              <a:t>sample4-4.c</a:t>
            </a:r>
          </a:p>
        </p:txBody>
      </p:sp>
    </p:spTree>
    <p:extLst>
      <p:ext uri="{BB962C8B-B14F-4D97-AF65-F5344CB8AC3E}">
        <p14:creationId xmlns:p14="http://schemas.microsoft.com/office/powerpoint/2010/main" val="3995636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051CB-9631-4812-853D-E445AC6D374B}" type="slidenum">
              <a:rPr lang="en-US" altLang="ja-JP"/>
              <a:pPr/>
              <a:t>19</a:t>
            </a:fld>
            <a:endParaRPr lang="en-US" altLang="ja-JP"/>
          </a:p>
        </p:txBody>
      </p:sp>
      <p:sp>
        <p:nvSpPr>
          <p:cNvPr id="76803" name="Text Box 3"/>
          <p:cNvSpPr txBox="1">
            <a:spLocks noChangeArrowheads="1"/>
          </p:cNvSpPr>
          <p:nvPr/>
        </p:nvSpPr>
        <p:spPr bwMode="auto">
          <a:xfrm>
            <a:off x="563563" y="1782763"/>
            <a:ext cx="4695825" cy="4244975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sz="2000">
                <a:latin typeface="Courier New" pitchFamily="49" charset="0"/>
                <a:ea typeface="ＭＳ ゴシック" pitchFamily="49" charset="-128"/>
              </a:rPr>
              <a:t>#include &lt;stdio.h&gt;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sz="2000">
                <a:latin typeface="Courier New" pitchFamily="49" charset="0"/>
                <a:ea typeface="ＭＳ ゴシック" pitchFamily="49" charset="-128"/>
              </a:rPr>
              <a:t>int main(void)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sz="2000">
                <a:latin typeface="Courier New" pitchFamily="49" charset="0"/>
                <a:ea typeface="ＭＳ ゴシック" pitchFamily="49" charset="-128"/>
              </a:rPr>
              <a:t>{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sz="2000">
                <a:latin typeface="Courier New" pitchFamily="49" charset="0"/>
                <a:ea typeface="ＭＳ ゴシック" pitchFamily="49" charset="-128"/>
              </a:rPr>
              <a:t>  int a[3];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sz="2000">
                <a:latin typeface="Courier New" pitchFamily="49" charset="0"/>
                <a:ea typeface="ＭＳ ゴシック" pitchFamily="49" charset="-128"/>
              </a:rPr>
              <a:t>  int *p;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sz="2000">
                <a:latin typeface="Courier New" pitchFamily="49" charset="0"/>
                <a:ea typeface="ＭＳ ゴシック" pitchFamily="49" charset="-128"/>
              </a:rPr>
              <a:t>  p=a;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sz="2000">
                <a:latin typeface="Courier New" pitchFamily="49" charset="0"/>
                <a:ea typeface="ＭＳ ゴシック" pitchFamily="49" charset="-128"/>
              </a:rPr>
              <a:t>  *p=10;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sz="2000">
                <a:latin typeface="Courier New" pitchFamily="49" charset="0"/>
                <a:ea typeface="ＭＳ ゴシック" pitchFamily="49" charset="-128"/>
              </a:rPr>
              <a:t>  p=p+1;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sz="2000">
                <a:latin typeface="Courier New" pitchFamily="49" charset="0"/>
                <a:ea typeface="ＭＳ ゴシック" pitchFamily="49" charset="-128"/>
              </a:rPr>
              <a:t>  *p=20;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sz="2000">
                <a:latin typeface="Courier New" pitchFamily="49" charset="0"/>
                <a:ea typeface="ＭＳ ゴシック" pitchFamily="49" charset="-128"/>
              </a:rPr>
              <a:t>  p=p+1;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sz="2000">
                <a:latin typeface="Courier New" pitchFamily="49" charset="0"/>
                <a:ea typeface="ＭＳ ゴシック" pitchFamily="49" charset="-128"/>
              </a:rPr>
              <a:t>  *p=30;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sz="2000">
                <a:latin typeface="Courier New" pitchFamily="49" charset="0"/>
                <a:ea typeface="ＭＳ ゴシック" pitchFamily="49" charset="-128"/>
              </a:rPr>
              <a:t>  printf("a[2]=%d\n", a[2]);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sz="2000">
                <a:latin typeface="Courier New" pitchFamily="49" charset="0"/>
                <a:ea typeface="ＭＳ ゴシック" pitchFamily="49" charset="-128"/>
              </a:rPr>
              <a:t>  return 0;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sz="2000">
                <a:latin typeface="Courier New" pitchFamily="49" charset="0"/>
                <a:ea typeface="ＭＳ ゴシック" pitchFamily="49" charset="-128"/>
              </a:rPr>
              <a:t>}</a:t>
            </a:r>
          </a:p>
        </p:txBody>
      </p:sp>
      <p:sp>
        <p:nvSpPr>
          <p:cNvPr id="76812" name="Text Box 12"/>
          <p:cNvSpPr txBox="1">
            <a:spLocks noChangeArrowheads="1"/>
          </p:cNvSpPr>
          <p:nvPr/>
        </p:nvSpPr>
        <p:spPr bwMode="auto">
          <a:xfrm>
            <a:off x="2286000" y="6134100"/>
            <a:ext cx="4572000" cy="406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ja-JP" altLang="en-US" sz="2000">
                <a:solidFill>
                  <a:srgbClr val="FF0000"/>
                </a:solidFill>
                <a:latin typeface="ＭＳ Ｐゴシック" charset="-128"/>
              </a:rPr>
              <a:t>ポインタに関する演算は加減のみ</a:t>
            </a:r>
          </a:p>
        </p:txBody>
      </p:sp>
      <p:sp>
        <p:nvSpPr>
          <p:cNvPr id="76813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配列とポインタ</a:t>
            </a:r>
          </a:p>
        </p:txBody>
      </p:sp>
      <p:sp>
        <p:nvSpPr>
          <p:cNvPr id="76816" name="Text Box 16"/>
          <p:cNvSpPr txBox="1">
            <a:spLocks noChangeArrowheads="1"/>
          </p:cNvSpPr>
          <p:nvPr/>
        </p:nvSpPr>
        <p:spPr bwMode="auto">
          <a:xfrm>
            <a:off x="422275" y="1354138"/>
            <a:ext cx="17414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</a:rPr>
              <a:t>sample4-5.c</a:t>
            </a:r>
          </a:p>
        </p:txBody>
      </p:sp>
      <p:sp>
        <p:nvSpPr>
          <p:cNvPr id="76818" name="AutoShape 18"/>
          <p:cNvSpPr>
            <a:spLocks/>
          </p:cNvSpPr>
          <p:nvPr/>
        </p:nvSpPr>
        <p:spPr bwMode="auto">
          <a:xfrm>
            <a:off x="4351338" y="1927225"/>
            <a:ext cx="4435475" cy="609600"/>
          </a:xfrm>
          <a:prstGeom prst="borderCallout1">
            <a:avLst>
              <a:gd name="adj1" fmla="val 18750"/>
              <a:gd name="adj2" fmla="val -1718"/>
              <a:gd name="adj3" fmla="val 241926"/>
              <a:gd name="adj4" fmla="val -621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ja-JP" sz="1600">
                <a:latin typeface="Courier New" pitchFamily="49" charset="0"/>
              </a:rPr>
              <a:t>a</a:t>
            </a:r>
            <a:r>
              <a:rPr lang="ja-JP" altLang="en-US" sz="1600" b="0"/>
              <a:t>は配列の先頭アドレスを表す</a:t>
            </a:r>
            <a:br>
              <a:rPr lang="ja-JP" altLang="en-US" sz="1600" b="0"/>
            </a:br>
            <a:r>
              <a:rPr lang="en-US" altLang="ja-JP" sz="1600">
                <a:latin typeface="Courier New" pitchFamily="49" charset="0"/>
              </a:rPr>
              <a:t>a</a:t>
            </a:r>
            <a:r>
              <a:rPr lang="ja-JP" altLang="en-US" sz="1600" b="0">
                <a:latin typeface="Courier New" pitchFamily="49" charset="0"/>
              </a:rPr>
              <a:t>のデータ型は，</a:t>
            </a:r>
            <a:r>
              <a:rPr lang="en-US" altLang="ja-JP" sz="1600">
                <a:latin typeface="Courier New" pitchFamily="49" charset="0"/>
              </a:rPr>
              <a:t>int * (int</a:t>
            </a:r>
            <a:r>
              <a:rPr lang="ja-JP" altLang="en-US" sz="1600">
                <a:latin typeface="Courier New" pitchFamily="49" charset="0"/>
              </a:rPr>
              <a:t>のポインタ</a:t>
            </a:r>
            <a:r>
              <a:rPr lang="en-US" altLang="ja-JP" sz="1600">
                <a:latin typeface="Courier New" pitchFamily="49" charset="0"/>
              </a:rPr>
              <a:t>)</a:t>
            </a: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7652495" y="3844925"/>
            <a:ext cx="1447800" cy="18288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8" name="Line 6"/>
          <p:cNvSpPr>
            <a:spLocks noChangeShapeType="1"/>
          </p:cNvSpPr>
          <p:nvPr/>
        </p:nvSpPr>
        <p:spPr bwMode="auto">
          <a:xfrm>
            <a:off x="7652495" y="4454525"/>
            <a:ext cx="144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9" name="Line 7"/>
          <p:cNvSpPr>
            <a:spLocks noChangeShapeType="1"/>
          </p:cNvSpPr>
          <p:nvPr/>
        </p:nvSpPr>
        <p:spPr bwMode="auto">
          <a:xfrm>
            <a:off x="7652495" y="5064125"/>
            <a:ext cx="144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5899895" y="3997325"/>
            <a:ext cx="10668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Courier New" pitchFamily="49" charset="0"/>
                <a:ea typeface="ＭＳ ゴシック" pitchFamily="49" charset="-128"/>
              </a:rPr>
              <a:t>a[0]</a:t>
            </a:r>
          </a:p>
          <a:p>
            <a:pPr>
              <a:spcBef>
                <a:spcPct val="50000"/>
              </a:spcBef>
            </a:pPr>
            <a:r>
              <a:rPr lang="en-US" altLang="ja-JP" sz="2400">
                <a:latin typeface="Courier New" pitchFamily="49" charset="0"/>
                <a:ea typeface="ＭＳ ゴシック" pitchFamily="49" charset="-128"/>
              </a:rPr>
              <a:t>a[1]</a:t>
            </a:r>
          </a:p>
          <a:p>
            <a:pPr>
              <a:spcBef>
                <a:spcPct val="50000"/>
              </a:spcBef>
            </a:pPr>
            <a:r>
              <a:rPr lang="en-US" altLang="ja-JP" sz="2400">
                <a:latin typeface="Courier New" pitchFamily="49" charset="0"/>
                <a:ea typeface="ＭＳ ゴシック" pitchFamily="49" charset="-128"/>
              </a:rPr>
              <a:t>a[2]</a:t>
            </a:r>
          </a:p>
        </p:txBody>
      </p:sp>
      <p:sp>
        <p:nvSpPr>
          <p:cNvPr id="21" name="AutoShape 9"/>
          <p:cNvSpPr>
            <a:spLocks noChangeArrowheads="1"/>
          </p:cNvSpPr>
          <p:nvPr/>
        </p:nvSpPr>
        <p:spPr bwMode="auto">
          <a:xfrm flipV="1">
            <a:off x="7555657" y="3614738"/>
            <a:ext cx="228600" cy="228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6738095" y="3997325"/>
            <a:ext cx="10668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Courier New" pitchFamily="49" charset="0"/>
                <a:ea typeface="ＭＳ ゴシック" pitchFamily="49" charset="-128"/>
              </a:rPr>
              <a:t>1000 </a:t>
            </a:r>
          </a:p>
          <a:p>
            <a:pPr>
              <a:spcBef>
                <a:spcPct val="50000"/>
              </a:spcBef>
            </a:pPr>
            <a:r>
              <a:rPr lang="en-US" altLang="ja-JP" sz="2400">
                <a:latin typeface="Courier New" pitchFamily="49" charset="0"/>
                <a:ea typeface="ＭＳ ゴシック" pitchFamily="49" charset="-128"/>
              </a:rPr>
              <a:t>1001</a:t>
            </a:r>
          </a:p>
          <a:p>
            <a:pPr>
              <a:spcBef>
                <a:spcPct val="50000"/>
              </a:spcBef>
            </a:pPr>
            <a:r>
              <a:rPr lang="en-US" altLang="ja-JP" sz="2400">
                <a:latin typeface="Courier New" pitchFamily="49" charset="0"/>
                <a:ea typeface="ＭＳ ゴシック" pitchFamily="49" charset="-128"/>
              </a:rPr>
              <a:t>1002</a:t>
            </a:r>
          </a:p>
        </p:txBody>
      </p:sp>
      <p:sp>
        <p:nvSpPr>
          <p:cNvPr id="23" name="Text Box 11"/>
          <p:cNvSpPr txBox="1">
            <a:spLocks noChangeArrowheads="1"/>
          </p:cNvSpPr>
          <p:nvPr/>
        </p:nvSpPr>
        <p:spPr bwMode="auto">
          <a:xfrm>
            <a:off x="8109695" y="3997325"/>
            <a:ext cx="6858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Courier New" pitchFamily="49" charset="0"/>
                <a:ea typeface="ＭＳ ゴシック" pitchFamily="49" charset="-128"/>
              </a:rPr>
              <a:t>10 </a:t>
            </a:r>
          </a:p>
          <a:p>
            <a:pPr>
              <a:spcBef>
                <a:spcPct val="50000"/>
              </a:spcBef>
            </a:pPr>
            <a:r>
              <a:rPr lang="en-US" altLang="ja-JP" sz="2400">
                <a:latin typeface="Courier New" pitchFamily="49" charset="0"/>
                <a:ea typeface="ＭＳ ゴシック" pitchFamily="49" charset="-128"/>
              </a:rPr>
              <a:t>20</a:t>
            </a:r>
          </a:p>
          <a:p>
            <a:pPr>
              <a:spcBef>
                <a:spcPct val="50000"/>
              </a:spcBef>
            </a:pPr>
            <a:r>
              <a:rPr lang="en-US" altLang="ja-JP" sz="2400">
                <a:latin typeface="Courier New" pitchFamily="49" charset="0"/>
                <a:ea typeface="ＭＳ ゴシック" pitchFamily="49" charset="-128"/>
              </a:rPr>
              <a:t>30</a:t>
            </a:r>
          </a:p>
        </p:txBody>
      </p:sp>
      <p:sp>
        <p:nvSpPr>
          <p:cNvPr id="24" name="Text Box 14"/>
          <p:cNvSpPr txBox="1">
            <a:spLocks noChangeArrowheads="1"/>
          </p:cNvSpPr>
          <p:nvPr/>
        </p:nvSpPr>
        <p:spPr bwMode="auto">
          <a:xfrm>
            <a:off x="6806357" y="3244850"/>
            <a:ext cx="16557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>
                <a:latin typeface="Courier New" pitchFamily="49" charset="0"/>
              </a:rPr>
              <a:t>p = 1000</a:t>
            </a:r>
          </a:p>
        </p:txBody>
      </p:sp>
    </p:spTree>
    <p:extLst>
      <p:ext uri="{BB962C8B-B14F-4D97-AF65-F5344CB8AC3E}">
        <p14:creationId xmlns:p14="http://schemas.microsoft.com/office/powerpoint/2010/main" val="1482859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1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8B5BB2DF-DC61-4600-85AC-ED3276F674D7}" type="slidenum">
              <a:rPr kumimoji="0" lang="en-US" altLang="ja-JP" smtClean="0"/>
              <a:pPr eaLnBrk="1" hangingPunct="1"/>
              <a:t>2</a:t>
            </a:fld>
            <a:endParaRPr kumimoji="0" lang="en-US" altLang="ja-JP"/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05200"/>
            <a:ext cx="7772400" cy="1752600"/>
          </a:xfrm>
        </p:spPr>
        <p:txBody>
          <a:bodyPr/>
          <a:lstStyle/>
          <a:p>
            <a:pPr eaLnBrk="1" hangingPunct="1"/>
            <a:r>
              <a:rPr kumimoji="0" lang="en-GB" altLang="ja-JP" dirty="0"/>
              <a:t>WOJ  </a:t>
            </a:r>
            <a:r>
              <a:rPr kumimoji="0" lang="ja-JP" altLang="en-US"/>
              <a:t>必修課題　</a:t>
            </a:r>
            <a:r>
              <a:rPr kumimoji="0" lang="en-GB" altLang="ja-JP" dirty="0"/>
              <a:t>3-2 3-3. </a:t>
            </a:r>
            <a:r>
              <a:rPr kumimoji="0" lang="ja-JP" altLang="en-US"/>
              <a:t>再来週まで</a:t>
            </a:r>
            <a:endParaRPr kumimoji="0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54427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86" name="Text Box 10"/>
          <p:cNvSpPr txBox="1">
            <a:spLocks noChangeArrowheads="1"/>
          </p:cNvSpPr>
          <p:nvPr/>
        </p:nvSpPr>
        <p:spPr bwMode="auto">
          <a:xfrm>
            <a:off x="479425" y="1450975"/>
            <a:ext cx="5368925" cy="3624263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#include &lt;stdio.h&gt;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int main(void)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{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int a[10], *p;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</a:t>
            </a:r>
            <a:r>
              <a:rPr lang="en-US" altLang="ja-JP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p=a;</a:t>
            </a:r>
            <a:endParaRPr lang="en-US" altLang="ja-JP">
              <a:latin typeface="Courier New" pitchFamily="49" charset="0"/>
              <a:ea typeface="ＭＳ ゴシック" pitchFamily="49" charset="-128"/>
            </a:endParaRPr>
          </a:p>
          <a:p>
            <a:pPr>
              <a:lnSpc>
                <a:spcPct val="70000"/>
              </a:lnSpc>
              <a:spcBef>
                <a:spcPct val="50000"/>
              </a:spcBef>
            </a:pPr>
            <a:endParaRPr lang="en-US" altLang="ja-JP">
              <a:latin typeface="Courier New" pitchFamily="49" charset="0"/>
              <a:ea typeface="ＭＳ ゴシック" pitchFamily="49" charset="-128"/>
            </a:endParaRP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</a:t>
            </a:r>
            <a:r>
              <a:rPr lang="en-US" altLang="ja-JP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a[0]=10;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  p[1]=20; /* p[1]</a:t>
            </a:r>
            <a:r>
              <a:rPr lang="ja-JP" altLang="en-US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は*</a:t>
            </a:r>
            <a:r>
              <a:rPr lang="en-US" altLang="ja-JP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(p+1)</a:t>
            </a:r>
            <a:r>
              <a:rPr lang="ja-JP" altLang="en-US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と同じ意味 *</a:t>
            </a:r>
            <a:r>
              <a:rPr lang="en-US" altLang="ja-JP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/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printf("%d %d\n", </a:t>
            </a:r>
            <a:r>
              <a:rPr lang="en-US" altLang="ja-JP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p[0], p[1]);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return 0;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}</a:t>
            </a:r>
          </a:p>
        </p:txBody>
      </p:sp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配列とポインタ</a:t>
            </a:r>
          </a:p>
        </p:txBody>
      </p:sp>
      <p:sp>
        <p:nvSpPr>
          <p:cNvPr id="126987" name="Text Box 11"/>
          <p:cNvSpPr txBox="1">
            <a:spLocks noChangeArrowheads="1"/>
          </p:cNvSpPr>
          <p:nvPr/>
        </p:nvSpPr>
        <p:spPr bwMode="auto">
          <a:xfrm>
            <a:off x="479425" y="1090613"/>
            <a:ext cx="17414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</a:rPr>
              <a:t>sample4-6.c</a:t>
            </a:r>
          </a:p>
        </p:txBody>
      </p:sp>
      <p:sp>
        <p:nvSpPr>
          <p:cNvPr id="127004" name="AutoShape 28"/>
          <p:cNvSpPr>
            <a:spLocks/>
          </p:cNvSpPr>
          <p:nvPr/>
        </p:nvSpPr>
        <p:spPr bwMode="auto">
          <a:xfrm>
            <a:off x="4351338" y="1927225"/>
            <a:ext cx="4435475" cy="609600"/>
          </a:xfrm>
          <a:prstGeom prst="borderCallout1">
            <a:avLst>
              <a:gd name="adj1" fmla="val 18750"/>
              <a:gd name="adj2" fmla="val -1718"/>
              <a:gd name="adj3" fmla="val 304426"/>
              <a:gd name="adj4" fmla="val -532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ja-JP" sz="1600">
                <a:latin typeface="Courier New" pitchFamily="49" charset="0"/>
              </a:rPr>
              <a:t>p</a:t>
            </a:r>
            <a:r>
              <a:rPr lang="ja-JP" altLang="en-US" sz="1600" b="0"/>
              <a:t>がポインタのとき， </a:t>
            </a:r>
            <a:r>
              <a:rPr lang="en-US" altLang="ja-JP" sz="1600">
                <a:latin typeface="Courier New" pitchFamily="49" charset="0"/>
              </a:rPr>
              <a:t>p[i]</a:t>
            </a:r>
            <a:r>
              <a:rPr lang="ja-JP" altLang="en-US" sz="1600" b="0">
                <a:latin typeface="Courier New" pitchFamily="49" charset="0"/>
              </a:rPr>
              <a:t>は，</a:t>
            </a:r>
            <a:r>
              <a:rPr lang="ja-JP" altLang="en-US" sz="1600">
                <a:latin typeface="Courier New" pitchFamily="49" charset="0"/>
              </a:rPr>
              <a:t>*</a:t>
            </a:r>
            <a:r>
              <a:rPr lang="en-US" altLang="ja-JP" sz="1600">
                <a:latin typeface="Courier New" pitchFamily="49" charset="0"/>
              </a:rPr>
              <a:t>(p+i)</a:t>
            </a:r>
            <a:r>
              <a:rPr lang="ja-JP" altLang="en-US" sz="1600" b="0">
                <a:latin typeface="Courier New" pitchFamily="49" charset="0"/>
              </a:rPr>
              <a:t>と同じことを表す</a:t>
            </a:r>
            <a:endParaRPr lang="ja-JP" altLang="en-US" sz="1600">
              <a:latin typeface="Courier New" pitchFamily="49" charset="0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7652495" y="3844925"/>
            <a:ext cx="1447800" cy="18288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7" name="Line 6"/>
          <p:cNvSpPr>
            <a:spLocks noChangeShapeType="1"/>
          </p:cNvSpPr>
          <p:nvPr/>
        </p:nvSpPr>
        <p:spPr bwMode="auto">
          <a:xfrm>
            <a:off x="7652495" y="4454525"/>
            <a:ext cx="144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8" name="Line 7"/>
          <p:cNvSpPr>
            <a:spLocks noChangeShapeType="1"/>
          </p:cNvSpPr>
          <p:nvPr/>
        </p:nvSpPr>
        <p:spPr bwMode="auto">
          <a:xfrm>
            <a:off x="7652495" y="5064125"/>
            <a:ext cx="144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9" name="Text Box 8"/>
          <p:cNvSpPr txBox="1">
            <a:spLocks noChangeArrowheads="1"/>
          </p:cNvSpPr>
          <p:nvPr/>
        </p:nvSpPr>
        <p:spPr bwMode="auto">
          <a:xfrm>
            <a:off x="5899895" y="3997325"/>
            <a:ext cx="10668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Courier New" pitchFamily="49" charset="0"/>
                <a:ea typeface="ＭＳ ゴシック" pitchFamily="49" charset="-128"/>
              </a:rPr>
              <a:t>a[0]</a:t>
            </a:r>
          </a:p>
          <a:p>
            <a:pPr>
              <a:spcBef>
                <a:spcPct val="50000"/>
              </a:spcBef>
            </a:pPr>
            <a:r>
              <a:rPr lang="en-US" altLang="ja-JP" sz="2400">
                <a:latin typeface="Courier New" pitchFamily="49" charset="0"/>
                <a:ea typeface="ＭＳ ゴシック" pitchFamily="49" charset="-128"/>
              </a:rPr>
              <a:t>a[1]</a:t>
            </a:r>
          </a:p>
          <a:p>
            <a:pPr>
              <a:spcBef>
                <a:spcPct val="50000"/>
              </a:spcBef>
            </a:pPr>
            <a:r>
              <a:rPr lang="en-US" altLang="ja-JP" sz="2400">
                <a:latin typeface="Courier New" pitchFamily="49" charset="0"/>
                <a:ea typeface="ＭＳ ゴシック" pitchFamily="49" charset="-128"/>
              </a:rPr>
              <a:t>a[2]</a:t>
            </a:r>
          </a:p>
        </p:txBody>
      </p:sp>
      <p:sp>
        <p:nvSpPr>
          <p:cNvPr id="20" name="AutoShape 9"/>
          <p:cNvSpPr>
            <a:spLocks noChangeArrowheads="1"/>
          </p:cNvSpPr>
          <p:nvPr/>
        </p:nvSpPr>
        <p:spPr bwMode="auto">
          <a:xfrm flipV="1">
            <a:off x="7555657" y="3614738"/>
            <a:ext cx="228600" cy="228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1" name="Text Box 10"/>
          <p:cNvSpPr txBox="1">
            <a:spLocks noChangeArrowheads="1"/>
          </p:cNvSpPr>
          <p:nvPr/>
        </p:nvSpPr>
        <p:spPr bwMode="auto">
          <a:xfrm>
            <a:off x="6738095" y="3997325"/>
            <a:ext cx="10668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Courier New" pitchFamily="49" charset="0"/>
                <a:ea typeface="ＭＳ ゴシック" pitchFamily="49" charset="-128"/>
              </a:rPr>
              <a:t>1000 </a:t>
            </a:r>
          </a:p>
          <a:p>
            <a:pPr>
              <a:spcBef>
                <a:spcPct val="50000"/>
              </a:spcBef>
            </a:pPr>
            <a:r>
              <a:rPr lang="en-US" altLang="ja-JP" sz="2400">
                <a:latin typeface="Courier New" pitchFamily="49" charset="0"/>
                <a:ea typeface="ＭＳ ゴシック" pitchFamily="49" charset="-128"/>
              </a:rPr>
              <a:t>1001</a:t>
            </a:r>
          </a:p>
          <a:p>
            <a:pPr>
              <a:spcBef>
                <a:spcPct val="50000"/>
              </a:spcBef>
            </a:pPr>
            <a:r>
              <a:rPr lang="en-US" altLang="ja-JP" sz="2400">
                <a:latin typeface="Courier New" pitchFamily="49" charset="0"/>
                <a:ea typeface="ＭＳ ゴシック" pitchFamily="49" charset="-128"/>
              </a:rPr>
              <a:t>1002</a:t>
            </a:r>
          </a:p>
        </p:txBody>
      </p:sp>
      <p:sp>
        <p:nvSpPr>
          <p:cNvPr id="22" name="Text Box 11"/>
          <p:cNvSpPr txBox="1">
            <a:spLocks noChangeArrowheads="1"/>
          </p:cNvSpPr>
          <p:nvPr/>
        </p:nvSpPr>
        <p:spPr bwMode="auto">
          <a:xfrm>
            <a:off x="8109695" y="3997325"/>
            <a:ext cx="6858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Courier New" pitchFamily="49" charset="0"/>
                <a:ea typeface="ＭＳ ゴシック" pitchFamily="49" charset="-128"/>
              </a:rPr>
              <a:t>10 </a:t>
            </a:r>
          </a:p>
          <a:p>
            <a:pPr>
              <a:spcBef>
                <a:spcPct val="50000"/>
              </a:spcBef>
            </a:pPr>
            <a:r>
              <a:rPr lang="en-US" altLang="ja-JP" sz="2400">
                <a:latin typeface="Courier New" pitchFamily="49" charset="0"/>
                <a:ea typeface="ＭＳ ゴシック" pitchFamily="49" charset="-128"/>
              </a:rPr>
              <a:t>20</a:t>
            </a:r>
          </a:p>
          <a:p>
            <a:pPr>
              <a:spcBef>
                <a:spcPct val="50000"/>
              </a:spcBef>
            </a:pPr>
            <a:r>
              <a:rPr lang="en-US" altLang="ja-JP" sz="2400">
                <a:latin typeface="Courier New" pitchFamily="49" charset="0"/>
                <a:ea typeface="ＭＳ ゴシック" pitchFamily="49" charset="-128"/>
              </a:rPr>
              <a:t>30</a:t>
            </a:r>
          </a:p>
        </p:txBody>
      </p:sp>
      <p:sp>
        <p:nvSpPr>
          <p:cNvPr id="23" name="Text Box 14"/>
          <p:cNvSpPr txBox="1">
            <a:spLocks noChangeArrowheads="1"/>
          </p:cNvSpPr>
          <p:nvPr/>
        </p:nvSpPr>
        <p:spPr bwMode="auto">
          <a:xfrm>
            <a:off x="6806357" y="3244850"/>
            <a:ext cx="16557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>
                <a:latin typeface="Courier New" pitchFamily="49" charset="0"/>
              </a:rPr>
              <a:t>p = 1000</a:t>
            </a:r>
          </a:p>
        </p:txBody>
      </p:sp>
      <p:sp>
        <p:nvSpPr>
          <p:cNvPr id="24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/>
          <a:p>
            <a:fld id="{B91ECAB7-9A47-4E33-A7B3-1223DA4D05FE}" type="slidenum">
              <a:rPr lang="en-US" altLang="ja-JP"/>
              <a:pPr/>
              <a:t>20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40169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59D96-39CF-4EA6-B5D8-E11F843A8CBB}" type="slidenum">
              <a:rPr lang="en-US" altLang="ja-JP"/>
              <a:pPr/>
              <a:t>21</a:t>
            </a:fld>
            <a:endParaRPr lang="en-US" altLang="ja-JP"/>
          </a:p>
        </p:txBody>
      </p:sp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演習（提出不要）</a:t>
            </a:r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518506" cy="4530725"/>
          </a:xfrm>
        </p:spPr>
        <p:txBody>
          <a:bodyPr/>
          <a:lstStyle/>
          <a:p>
            <a:r>
              <a:rPr lang="ja-JP" altLang="en-US" dirty="0"/>
              <a:t>このスライドにおいて，以下のプログラムを入力し，コンパイルと実行を試せ</a:t>
            </a:r>
          </a:p>
          <a:p>
            <a:pPr lvl="1"/>
            <a:r>
              <a:rPr kumimoji="0" lang="en-US" altLang="ja-JP" sz="2800" dirty="0"/>
              <a:t>17</a:t>
            </a:r>
            <a:r>
              <a:rPr kumimoji="0" lang="ja-JP" altLang="en-US" sz="2800" dirty="0"/>
              <a:t>ページのプログラム</a:t>
            </a:r>
            <a:r>
              <a:rPr kumimoji="0" lang="en-US" altLang="ja-JP" sz="2800" dirty="0"/>
              <a:t>(sample4-5.c)</a:t>
            </a:r>
          </a:p>
          <a:p>
            <a:pPr lvl="1"/>
            <a:r>
              <a:rPr kumimoji="0" lang="en-US" altLang="ja-JP" sz="2800" dirty="0"/>
              <a:t>18</a:t>
            </a:r>
            <a:r>
              <a:rPr kumimoji="0" lang="ja-JP" altLang="en-US" sz="2800" dirty="0"/>
              <a:t>ページのプログラム</a:t>
            </a:r>
            <a:r>
              <a:rPr kumimoji="0" lang="en-US" altLang="ja-JP" sz="2800" dirty="0"/>
              <a:t>(sample4-6.c)</a:t>
            </a:r>
          </a:p>
          <a:p>
            <a:pPr lvl="1"/>
            <a:endParaRPr kumimoji="0"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313812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E0ED2-A820-47EF-BC11-3018412E440C}" type="slidenum">
              <a:rPr lang="en-US" altLang="ja-JP"/>
              <a:pPr/>
              <a:t>22</a:t>
            </a:fld>
            <a:endParaRPr lang="en-US" altLang="ja-JP"/>
          </a:p>
        </p:txBody>
      </p:sp>
      <p:sp>
        <p:nvSpPr>
          <p:cNvPr id="24579" name="Text Box 3"/>
          <p:cNvSpPr txBox="1">
            <a:spLocks noChangeArrowheads="1"/>
          </p:cNvSpPr>
          <p:nvPr/>
        </p:nvSpPr>
        <p:spPr bwMode="auto">
          <a:xfrm>
            <a:off x="628650" y="2060575"/>
            <a:ext cx="4213225" cy="4635115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#include &lt;</a:t>
            </a:r>
            <a:r>
              <a:rPr lang="en-US" altLang="ja-JP" dirty="0" err="1">
                <a:latin typeface="Courier New" pitchFamily="49" charset="0"/>
                <a:ea typeface="ＭＳ ゴシック" pitchFamily="49" charset="-128"/>
              </a:rPr>
              <a:t>stdio.h</a:t>
            </a: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&gt;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dirty="0" err="1">
                <a:latin typeface="Courier New" pitchFamily="49" charset="0"/>
                <a:ea typeface="ＭＳ ゴシック" pitchFamily="49" charset="-128"/>
              </a:rPr>
              <a:t>int</a:t>
            </a: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 main(void)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{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  </a:t>
            </a:r>
            <a:r>
              <a:rPr lang="en-US" altLang="ja-JP" dirty="0" err="1">
                <a:latin typeface="Courier New" pitchFamily="49" charset="0"/>
                <a:ea typeface="ＭＳ ゴシック" pitchFamily="49" charset="-128"/>
              </a:rPr>
              <a:t>int</a:t>
            </a: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 a[10];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  </a:t>
            </a:r>
            <a:r>
              <a:rPr lang="en-US" altLang="ja-JP" dirty="0" err="1">
                <a:latin typeface="Courier New" pitchFamily="49" charset="0"/>
                <a:ea typeface="ＭＳ ゴシック" pitchFamily="49" charset="-128"/>
              </a:rPr>
              <a:t>int</a:t>
            </a: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 *p;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endParaRPr lang="en-US" altLang="ja-JP" dirty="0">
              <a:latin typeface="Courier New" pitchFamily="49" charset="0"/>
              <a:ea typeface="ＭＳ ゴシック" pitchFamily="49" charset="-128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  p = &amp;a[5];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endParaRPr lang="en-US" altLang="ja-JP" dirty="0">
              <a:solidFill>
                <a:schemeClr val="accent2"/>
              </a:solidFill>
              <a:latin typeface="Courier New" pitchFamily="49" charset="0"/>
              <a:ea typeface="ＭＳ ゴシック" pitchFamily="49" charset="-128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dirty="0">
                <a:solidFill>
                  <a:schemeClr val="accent2"/>
                </a:solidFill>
                <a:latin typeface="Courier New" pitchFamily="49" charset="0"/>
                <a:ea typeface="ＭＳ ゴシック" pitchFamily="49" charset="-128"/>
              </a:rPr>
              <a:t>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  </a:t>
            </a:r>
            <a:r>
              <a:rPr lang="en-US" altLang="ja-JP" dirty="0" err="1">
                <a:latin typeface="Courier New" pitchFamily="49" charset="0"/>
                <a:ea typeface="ＭＳ ゴシック" pitchFamily="49" charset="-128"/>
              </a:rPr>
              <a:t>printf</a:t>
            </a: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("a[9]=%d\n", a[9]);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endParaRPr lang="en-US" altLang="ja-JP" dirty="0">
              <a:latin typeface="Courier New" pitchFamily="49" charset="0"/>
              <a:ea typeface="ＭＳ ゴシック" pitchFamily="49" charset="-128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  return 0;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}</a:t>
            </a: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5943600" y="1635125"/>
            <a:ext cx="838200" cy="381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4582" name="Line 6"/>
          <p:cNvSpPr>
            <a:spLocks noChangeShapeType="1"/>
          </p:cNvSpPr>
          <p:nvPr/>
        </p:nvSpPr>
        <p:spPr bwMode="auto">
          <a:xfrm>
            <a:off x="5943600" y="201612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4583" name="Line 7"/>
          <p:cNvSpPr>
            <a:spLocks noChangeShapeType="1"/>
          </p:cNvSpPr>
          <p:nvPr/>
        </p:nvSpPr>
        <p:spPr bwMode="auto">
          <a:xfrm>
            <a:off x="5943600" y="239712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4584" name="Line 8"/>
          <p:cNvSpPr>
            <a:spLocks noChangeShapeType="1"/>
          </p:cNvSpPr>
          <p:nvPr/>
        </p:nvSpPr>
        <p:spPr bwMode="auto">
          <a:xfrm>
            <a:off x="5943600" y="277812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4585" name="Line 9"/>
          <p:cNvSpPr>
            <a:spLocks noChangeShapeType="1"/>
          </p:cNvSpPr>
          <p:nvPr/>
        </p:nvSpPr>
        <p:spPr bwMode="auto">
          <a:xfrm>
            <a:off x="5943600" y="315912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4586" name="Line 10"/>
          <p:cNvSpPr>
            <a:spLocks noChangeShapeType="1"/>
          </p:cNvSpPr>
          <p:nvPr/>
        </p:nvSpPr>
        <p:spPr bwMode="auto">
          <a:xfrm>
            <a:off x="5943600" y="354012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4587" name="Line 11"/>
          <p:cNvSpPr>
            <a:spLocks noChangeShapeType="1"/>
          </p:cNvSpPr>
          <p:nvPr/>
        </p:nvSpPr>
        <p:spPr bwMode="auto">
          <a:xfrm>
            <a:off x="5943600" y="392112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4588" name="Line 12"/>
          <p:cNvSpPr>
            <a:spLocks noChangeShapeType="1"/>
          </p:cNvSpPr>
          <p:nvPr/>
        </p:nvSpPr>
        <p:spPr bwMode="auto">
          <a:xfrm>
            <a:off x="5943600" y="430212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4589" name="Line 13"/>
          <p:cNvSpPr>
            <a:spLocks noChangeShapeType="1"/>
          </p:cNvSpPr>
          <p:nvPr/>
        </p:nvSpPr>
        <p:spPr bwMode="auto">
          <a:xfrm>
            <a:off x="5943600" y="468312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4590" name="Line 14"/>
          <p:cNvSpPr>
            <a:spLocks noChangeShapeType="1"/>
          </p:cNvSpPr>
          <p:nvPr/>
        </p:nvSpPr>
        <p:spPr bwMode="auto">
          <a:xfrm>
            <a:off x="5943600" y="506412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4591" name="Text Box 15"/>
          <p:cNvSpPr txBox="1">
            <a:spLocks noChangeArrowheads="1"/>
          </p:cNvSpPr>
          <p:nvPr/>
        </p:nvSpPr>
        <p:spPr bwMode="auto">
          <a:xfrm>
            <a:off x="5029200" y="1706563"/>
            <a:ext cx="762000" cy="366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Ｐゴシック" charset="-128"/>
              </a:rPr>
              <a:t>a[0]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Ｐゴシック" charset="-128"/>
              </a:rPr>
              <a:t>a[1]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Ｐゴシック" charset="-128"/>
              </a:rPr>
              <a:t>a[2]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Ｐゴシック" charset="-128"/>
              </a:rPr>
              <a:t>a[3]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Ｐゴシック" charset="-128"/>
              </a:rPr>
              <a:t>a[4]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Ｐゴシック" charset="-128"/>
              </a:rPr>
              <a:t>a[5]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Ｐゴシック" charset="-128"/>
              </a:rPr>
              <a:t>a[6]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Ｐゴシック" charset="-128"/>
              </a:rPr>
              <a:t>a[7]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Ｐゴシック" charset="-128"/>
              </a:rPr>
              <a:t>a[8]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Ｐゴシック" charset="-128"/>
              </a:rPr>
              <a:t>a[9]</a:t>
            </a:r>
          </a:p>
        </p:txBody>
      </p:sp>
      <p:sp>
        <p:nvSpPr>
          <p:cNvPr id="24593" name="AutoShape 17"/>
          <p:cNvSpPr>
            <a:spLocks noChangeArrowheads="1"/>
          </p:cNvSpPr>
          <p:nvPr/>
        </p:nvSpPr>
        <p:spPr bwMode="auto">
          <a:xfrm flipV="1">
            <a:off x="7559675" y="3651250"/>
            <a:ext cx="228600" cy="1524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4594" name="Text Box 18"/>
          <p:cNvSpPr txBox="1">
            <a:spLocks noChangeArrowheads="1"/>
          </p:cNvSpPr>
          <p:nvPr/>
        </p:nvSpPr>
        <p:spPr bwMode="auto">
          <a:xfrm>
            <a:off x="7716838" y="3449638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p</a:t>
            </a:r>
          </a:p>
        </p:txBody>
      </p:sp>
      <p:sp>
        <p:nvSpPr>
          <p:cNvPr id="24595" name="Text Box 19"/>
          <p:cNvSpPr txBox="1">
            <a:spLocks noChangeArrowheads="1"/>
          </p:cNvSpPr>
          <p:nvPr/>
        </p:nvSpPr>
        <p:spPr bwMode="auto">
          <a:xfrm>
            <a:off x="7742238" y="4964113"/>
            <a:ext cx="106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p=p+4</a:t>
            </a:r>
          </a:p>
        </p:txBody>
      </p:sp>
      <p:sp>
        <p:nvSpPr>
          <p:cNvPr id="24596" name="AutoShape 20"/>
          <p:cNvSpPr>
            <a:spLocks noChangeArrowheads="1"/>
          </p:cNvSpPr>
          <p:nvPr/>
        </p:nvSpPr>
        <p:spPr bwMode="auto">
          <a:xfrm flipV="1">
            <a:off x="7561263" y="5175250"/>
            <a:ext cx="228600" cy="1524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4598" name="Rectangle 22"/>
          <p:cNvSpPr>
            <a:spLocks noGrp="1" noChangeArrowheads="1"/>
          </p:cNvSpPr>
          <p:nvPr>
            <p:ph type="title"/>
          </p:nvPr>
        </p:nvSpPr>
        <p:spPr>
          <a:xfrm>
            <a:off x="457200" y="44754"/>
            <a:ext cx="8229600" cy="1143000"/>
          </a:xfrm>
        </p:spPr>
        <p:txBody>
          <a:bodyPr/>
          <a:lstStyle/>
          <a:p>
            <a:r>
              <a:rPr lang="ja-JP" altLang="en-US" b="1" dirty="0">
                <a:solidFill>
                  <a:srgbClr val="FF0000"/>
                </a:solidFill>
              </a:rPr>
              <a:t>演習</a:t>
            </a:r>
            <a:r>
              <a:rPr lang="en-US" altLang="ja-JP" b="1" dirty="0">
                <a:solidFill>
                  <a:srgbClr val="FF0000"/>
                </a:solidFill>
              </a:rPr>
              <a:t>3-2</a:t>
            </a:r>
            <a:endParaRPr lang="en-US" altLang="ja-JP" dirty="0"/>
          </a:p>
        </p:txBody>
      </p:sp>
      <p:sp>
        <p:nvSpPr>
          <p:cNvPr id="24600" name="Text Box 24"/>
          <p:cNvSpPr txBox="1">
            <a:spLocks noChangeArrowheads="1"/>
          </p:cNvSpPr>
          <p:nvPr/>
        </p:nvSpPr>
        <p:spPr bwMode="auto">
          <a:xfrm>
            <a:off x="6757988" y="1704975"/>
            <a:ext cx="762000" cy="3668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Ｐゴシック" charset="-128"/>
              </a:rPr>
              <a:t>1000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Ｐゴシック" charset="-128"/>
              </a:rPr>
              <a:t>1001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Ｐゴシック" charset="-128"/>
              </a:rPr>
              <a:t>1002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Ｐゴシック" charset="-128"/>
              </a:rPr>
              <a:t>1003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Ｐゴシック" charset="-128"/>
              </a:rPr>
              <a:t>1004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Ｐゴシック" charset="-128"/>
              </a:rPr>
              <a:t>1005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Ｐゴシック" charset="-128"/>
              </a:rPr>
              <a:t>1006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Ｐゴシック" charset="-128"/>
              </a:rPr>
              <a:t>1007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Ｐゴシック" charset="-128"/>
              </a:rPr>
              <a:t>1008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Ｐゴシック" charset="-128"/>
              </a:rPr>
              <a:t>1009</a:t>
            </a:r>
          </a:p>
        </p:txBody>
      </p:sp>
      <p:sp>
        <p:nvSpPr>
          <p:cNvPr id="24601" name="Rectangle 25"/>
          <p:cNvSpPr>
            <a:spLocks noChangeArrowheads="1"/>
          </p:cNvSpPr>
          <p:nvPr/>
        </p:nvSpPr>
        <p:spPr bwMode="auto">
          <a:xfrm>
            <a:off x="6089650" y="5073650"/>
            <a:ext cx="550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 sz="1600">
                <a:solidFill>
                  <a:srgbClr val="FF0000"/>
                </a:solidFill>
                <a:latin typeface="Courier New" pitchFamily="49" charset="0"/>
              </a:rPr>
              <a:t>100</a:t>
            </a:r>
          </a:p>
        </p:txBody>
      </p:sp>
      <p:sp>
        <p:nvSpPr>
          <p:cNvPr id="24602" name="Text Box 26"/>
          <p:cNvSpPr txBox="1">
            <a:spLocks noChangeArrowheads="1"/>
          </p:cNvSpPr>
          <p:nvPr/>
        </p:nvSpPr>
        <p:spPr bwMode="auto">
          <a:xfrm>
            <a:off x="387350" y="1687513"/>
            <a:ext cx="17414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</a:rPr>
              <a:t>sample4-8.c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529369" y="828229"/>
            <a:ext cx="7749237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ja-JP" sz="2000" b="0" dirty="0">
                <a:solidFill>
                  <a:srgbClr val="FF0000"/>
                </a:solidFill>
              </a:rPr>
              <a:t>sample4-8.c</a:t>
            </a:r>
            <a:r>
              <a:rPr lang="ja-JP" altLang="en-US" sz="2000" b="0" dirty="0">
                <a:solidFill>
                  <a:srgbClr val="FF0000"/>
                </a:solidFill>
              </a:rPr>
              <a:t>に加筆して，</a:t>
            </a:r>
            <a:r>
              <a:rPr lang="en-US" altLang="ja-JP" sz="2000" b="0" dirty="0">
                <a:solidFill>
                  <a:srgbClr val="FF0000"/>
                </a:solidFill>
              </a:rPr>
              <a:t>a[9]=100 </a:t>
            </a:r>
            <a:r>
              <a:rPr lang="ja-JP" altLang="en-US" sz="2000" b="0" dirty="0">
                <a:solidFill>
                  <a:srgbClr val="FF0000"/>
                </a:solidFill>
              </a:rPr>
              <a:t>と表示されるプログラムを作成せよ</a:t>
            </a:r>
            <a:endParaRPr lang="en-US" altLang="ja-JP" sz="2000" b="0" dirty="0">
              <a:solidFill>
                <a:srgbClr val="FF0000"/>
              </a:solidFill>
            </a:endParaRPr>
          </a:p>
          <a:p>
            <a:r>
              <a:rPr lang="ja-JP" altLang="en-US" sz="2000" b="0" dirty="0">
                <a:solidFill>
                  <a:srgbClr val="FF0000"/>
                </a:solidFill>
              </a:rPr>
              <a:t>ただし，</a:t>
            </a:r>
            <a:r>
              <a:rPr lang="en-US" altLang="ja-JP" sz="2000" b="0" dirty="0">
                <a:solidFill>
                  <a:srgbClr val="FF0000"/>
                </a:solidFill>
              </a:rPr>
              <a:t>a[9] = 100 </a:t>
            </a:r>
            <a:r>
              <a:rPr lang="ja-JP" altLang="en-US" sz="2000" b="0" dirty="0">
                <a:solidFill>
                  <a:srgbClr val="FF0000"/>
                </a:solidFill>
              </a:rPr>
              <a:t>等，</a:t>
            </a:r>
            <a:r>
              <a:rPr lang="en-US" altLang="ja-JP" sz="2000" b="0" dirty="0">
                <a:solidFill>
                  <a:srgbClr val="FF0000"/>
                </a:solidFill>
              </a:rPr>
              <a:t>a[9]</a:t>
            </a:r>
            <a:r>
              <a:rPr lang="ja-JP" altLang="en-US" sz="2000" b="0" dirty="0">
                <a:solidFill>
                  <a:srgbClr val="FF0000"/>
                </a:solidFill>
              </a:rPr>
              <a:t>に直接</a:t>
            </a:r>
            <a:r>
              <a:rPr lang="en-US" altLang="ja-JP" sz="2000" b="0" dirty="0">
                <a:solidFill>
                  <a:srgbClr val="FF0000"/>
                </a:solidFill>
              </a:rPr>
              <a:t>100</a:t>
            </a:r>
            <a:r>
              <a:rPr lang="ja-JP" altLang="en-US" sz="2000" b="0" dirty="0">
                <a:solidFill>
                  <a:srgbClr val="FF0000"/>
                </a:solidFill>
              </a:rPr>
              <a:t>を代入することを禁止する．</a:t>
            </a:r>
          </a:p>
        </p:txBody>
      </p:sp>
    </p:spTree>
    <p:extLst>
      <p:ext uri="{BB962C8B-B14F-4D97-AF65-F5344CB8AC3E}">
        <p14:creationId xmlns:p14="http://schemas.microsoft.com/office/powerpoint/2010/main" val="310298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1" grpId="0" animBg="1"/>
      <p:bldP spid="24582" grpId="0" animBg="1"/>
      <p:bldP spid="24583" grpId="0" animBg="1"/>
      <p:bldP spid="24584" grpId="0" animBg="1"/>
      <p:bldP spid="24585" grpId="0" animBg="1"/>
      <p:bldP spid="24586" grpId="0" animBg="1"/>
      <p:bldP spid="24587" grpId="0" animBg="1"/>
      <p:bldP spid="24588" grpId="0" animBg="1"/>
      <p:bldP spid="24589" grpId="0" animBg="1"/>
      <p:bldP spid="24590" grpId="0" animBg="1"/>
      <p:bldP spid="24591" grpId="0"/>
      <p:bldP spid="24593" grpId="0" animBg="1"/>
      <p:bldP spid="24594" grpId="0"/>
      <p:bldP spid="24595" grpId="0"/>
      <p:bldP spid="24596" grpId="0" animBg="1"/>
      <p:bldP spid="24600" grpId="0"/>
      <p:bldP spid="2460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4CE63-7FD5-4DC9-8A78-CF81E9BAFBA8}" type="slidenum">
              <a:rPr lang="en-US" altLang="ja-JP"/>
              <a:pPr/>
              <a:t>23</a:t>
            </a:fld>
            <a:endParaRPr lang="en-US" altLang="ja-JP"/>
          </a:p>
        </p:txBody>
      </p:sp>
      <p:sp>
        <p:nvSpPr>
          <p:cNvPr id="125954" name="Text Box 2"/>
          <p:cNvSpPr txBox="1">
            <a:spLocks noChangeArrowheads="1"/>
          </p:cNvSpPr>
          <p:nvPr/>
        </p:nvSpPr>
        <p:spPr bwMode="auto">
          <a:xfrm>
            <a:off x="336550" y="2119313"/>
            <a:ext cx="3308350" cy="3294062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ja-JP">
                <a:latin typeface="Courier New" pitchFamily="49" charset="0"/>
                <a:ea typeface="ＭＳ ゴシック" pitchFamily="49" charset="-128"/>
              </a:rPr>
              <a:t>#include &lt;stdio.h&gt;</a:t>
            </a:r>
          </a:p>
          <a:p>
            <a:pPr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int main(void)</a:t>
            </a:r>
          </a:p>
          <a:p>
            <a:pPr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{</a:t>
            </a:r>
          </a:p>
          <a:p>
            <a:pPr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int *p;</a:t>
            </a:r>
          </a:p>
          <a:p>
            <a:pPr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*p=5;</a:t>
            </a:r>
          </a:p>
          <a:p>
            <a:pPr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printf("%d\n", *p);</a:t>
            </a:r>
          </a:p>
          <a:p>
            <a:pPr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  return 0;</a:t>
            </a:r>
          </a:p>
          <a:p>
            <a:pPr>
              <a:spcBef>
                <a:spcPct val="50000"/>
              </a:spcBef>
            </a:pPr>
            <a:r>
              <a:rPr lang="en-US" altLang="ja-JP">
                <a:latin typeface="Courier New" pitchFamily="49" charset="0"/>
                <a:ea typeface="ＭＳ ゴシック" pitchFamily="49" charset="-128"/>
              </a:rPr>
              <a:t>}</a:t>
            </a:r>
          </a:p>
        </p:txBody>
      </p:sp>
      <p:sp>
        <p:nvSpPr>
          <p:cNvPr id="12595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ポインタ</a:t>
            </a:r>
            <a:r>
              <a:rPr lang="en-US" altLang="ja-JP"/>
              <a:t>(</a:t>
            </a:r>
            <a:r>
              <a:rPr lang="ja-JP" altLang="en-US"/>
              <a:t>アドレス</a:t>
            </a:r>
            <a:r>
              <a:rPr lang="en-US" altLang="ja-JP"/>
              <a:t>)</a:t>
            </a:r>
            <a:r>
              <a:rPr lang="ja-JP" altLang="en-US"/>
              <a:t>の初期化</a:t>
            </a:r>
          </a:p>
        </p:txBody>
      </p:sp>
      <p:sp>
        <p:nvSpPr>
          <p:cNvPr id="125958" name="Text Box 6"/>
          <p:cNvSpPr txBox="1">
            <a:spLocks noChangeArrowheads="1"/>
          </p:cNvSpPr>
          <p:nvPr/>
        </p:nvSpPr>
        <p:spPr bwMode="auto">
          <a:xfrm>
            <a:off x="1855788" y="5519738"/>
            <a:ext cx="5430837" cy="1082675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b="0"/>
              <a:t>p</a:t>
            </a:r>
            <a:r>
              <a:rPr lang="ja-JP" altLang="en-US" b="0"/>
              <a:t>にどのようなアドレスが入っているか分からない</a:t>
            </a:r>
          </a:p>
          <a:p>
            <a:pPr>
              <a:spcBef>
                <a:spcPct val="50000"/>
              </a:spcBef>
            </a:pPr>
            <a:r>
              <a:rPr lang="ja-JP" altLang="en-US" b="0"/>
              <a:t>したがって，*</a:t>
            </a:r>
            <a:r>
              <a:rPr lang="en-US" altLang="ja-JP" b="0"/>
              <a:t>p = 5</a:t>
            </a:r>
            <a:r>
              <a:rPr lang="ja-JP" altLang="en-US" b="0"/>
              <a:t>としても，どこに</a:t>
            </a:r>
            <a:r>
              <a:rPr lang="en-US" altLang="ja-JP" b="0"/>
              <a:t>5</a:t>
            </a:r>
            <a:r>
              <a:rPr lang="ja-JP" altLang="en-US" b="0"/>
              <a:t>という数値が代入されるか分からない</a:t>
            </a:r>
          </a:p>
        </p:txBody>
      </p:sp>
      <p:sp>
        <p:nvSpPr>
          <p:cNvPr id="125959" name="Rectangle 7"/>
          <p:cNvSpPr>
            <a:spLocks noChangeArrowheads="1"/>
          </p:cNvSpPr>
          <p:nvPr/>
        </p:nvSpPr>
        <p:spPr bwMode="auto">
          <a:xfrm>
            <a:off x="528638" y="3359150"/>
            <a:ext cx="1423987" cy="808038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25960" name="Text Box 8"/>
          <p:cNvSpPr txBox="1">
            <a:spLocks noChangeArrowheads="1"/>
          </p:cNvSpPr>
          <p:nvPr/>
        </p:nvSpPr>
        <p:spPr bwMode="auto">
          <a:xfrm>
            <a:off x="315913" y="1535113"/>
            <a:ext cx="5294312" cy="514350"/>
          </a:xfrm>
          <a:prstGeom prst="rect">
            <a:avLst/>
          </a:prstGeom>
          <a:solidFill>
            <a:srgbClr val="FFFFCC"/>
          </a:solidFill>
          <a:ln w="57150">
            <a:solidFill>
              <a:srgbClr val="FF00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ja-JP" altLang="en-US" sz="2400">
                <a:solidFill>
                  <a:srgbClr val="FF0000"/>
                </a:solidFill>
              </a:rPr>
              <a:t>ポインタをどのように使い始めるか？</a:t>
            </a:r>
          </a:p>
        </p:txBody>
      </p:sp>
      <p:sp>
        <p:nvSpPr>
          <p:cNvPr id="125961" name="Text Box 9"/>
          <p:cNvSpPr txBox="1">
            <a:spLocks noChangeArrowheads="1"/>
          </p:cNvSpPr>
          <p:nvPr/>
        </p:nvSpPr>
        <p:spPr bwMode="auto">
          <a:xfrm>
            <a:off x="0" y="5495925"/>
            <a:ext cx="17414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>
                <a:latin typeface="Courier New" pitchFamily="49" charset="0"/>
              </a:rPr>
              <a:t>sample4-9.c</a:t>
            </a:r>
          </a:p>
        </p:txBody>
      </p:sp>
      <p:sp>
        <p:nvSpPr>
          <p:cNvPr id="125962" name="AutoShape 10"/>
          <p:cNvSpPr>
            <a:spLocks/>
          </p:cNvSpPr>
          <p:nvPr/>
        </p:nvSpPr>
        <p:spPr bwMode="auto">
          <a:xfrm>
            <a:off x="4572000" y="2200275"/>
            <a:ext cx="4267200" cy="984250"/>
          </a:xfrm>
          <a:prstGeom prst="borderCallout1">
            <a:avLst>
              <a:gd name="adj1" fmla="val 11611"/>
              <a:gd name="adj2" fmla="val -1787"/>
              <a:gd name="adj3" fmla="val 151454"/>
              <a:gd name="adj4" fmla="val -6142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ja-JP" altLang="en-US" b="0"/>
              <a:t>ポインタ</a:t>
            </a:r>
            <a:r>
              <a:rPr lang="en-US" altLang="ja-JP"/>
              <a:t>p</a:t>
            </a:r>
            <a:r>
              <a:rPr lang="ja-JP" altLang="en-US" b="0"/>
              <a:t>の初期化をしていないため，</a:t>
            </a:r>
          </a:p>
          <a:p>
            <a:pPr algn="ctr"/>
            <a:r>
              <a:rPr lang="ja-JP" altLang="en-US" b="0"/>
              <a:t>このような記述は駄目</a:t>
            </a:r>
          </a:p>
          <a:p>
            <a:pPr algn="ctr"/>
            <a:r>
              <a:rPr kumimoji="0" lang="en-US" altLang="ja-JP" b="0"/>
              <a:t>(</a:t>
            </a:r>
            <a:r>
              <a:rPr kumimoji="0" lang="en-US" altLang="ja-JP"/>
              <a:t>p</a:t>
            </a:r>
            <a:r>
              <a:rPr kumimoji="0" lang="ja-JP" altLang="en-US" b="0"/>
              <a:t>にはどのような値が入っているか不明</a:t>
            </a:r>
            <a:r>
              <a:rPr kumimoji="0" lang="en-US" altLang="ja-JP" b="0"/>
              <a:t>)</a:t>
            </a:r>
            <a:endParaRPr kumimoji="0" lang="en-US" altLang="ja-JP"/>
          </a:p>
        </p:txBody>
      </p:sp>
    </p:spTree>
    <p:extLst>
      <p:ext uri="{BB962C8B-B14F-4D97-AF65-F5344CB8AC3E}">
        <p14:creationId xmlns:p14="http://schemas.microsoft.com/office/powerpoint/2010/main" val="2376779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90D40-7FC7-4D1D-9B35-535C31BB4B9E}" type="slidenum">
              <a:rPr lang="en-US" altLang="ja-JP"/>
              <a:pPr/>
              <a:t>24</a:t>
            </a:fld>
            <a:endParaRPr lang="en-US" altLang="ja-JP"/>
          </a:p>
        </p:txBody>
      </p:sp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ポインタ</a:t>
            </a:r>
            <a:r>
              <a:rPr lang="en-US" altLang="ja-JP"/>
              <a:t>(</a:t>
            </a:r>
            <a:r>
              <a:rPr lang="ja-JP" altLang="en-US"/>
              <a:t>アドレス</a:t>
            </a:r>
            <a:r>
              <a:rPr lang="en-US" altLang="ja-JP"/>
              <a:t>)</a:t>
            </a:r>
            <a:r>
              <a:rPr lang="ja-JP" altLang="en-US"/>
              <a:t>の初期化</a:t>
            </a:r>
            <a:r>
              <a:rPr lang="en-US" altLang="ja-JP"/>
              <a:t>1</a:t>
            </a:r>
          </a:p>
        </p:txBody>
      </p:sp>
      <p:sp>
        <p:nvSpPr>
          <p:cNvPr id="145412" name="Text Box 4"/>
          <p:cNvSpPr txBox="1">
            <a:spLocks noChangeArrowheads="1"/>
          </p:cNvSpPr>
          <p:nvPr/>
        </p:nvSpPr>
        <p:spPr bwMode="auto">
          <a:xfrm>
            <a:off x="857250" y="1974850"/>
            <a:ext cx="2362200" cy="2157413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Courier New" pitchFamily="49" charset="0"/>
                <a:ea typeface="ＭＳ ゴシック" pitchFamily="49" charset="-128"/>
              </a:rPr>
              <a:t>int a[10];</a:t>
            </a:r>
          </a:p>
          <a:p>
            <a:pPr>
              <a:spcBef>
                <a:spcPct val="50000"/>
              </a:spcBef>
            </a:pPr>
            <a:r>
              <a:rPr lang="en-US" altLang="ja-JP" sz="2400">
                <a:latin typeface="Courier New" pitchFamily="49" charset="0"/>
                <a:ea typeface="ＭＳ ゴシック" pitchFamily="49" charset="-128"/>
              </a:rPr>
              <a:t>int *p;</a:t>
            </a:r>
          </a:p>
          <a:p>
            <a:pPr>
              <a:spcBef>
                <a:spcPct val="50000"/>
              </a:spcBef>
            </a:pPr>
            <a:r>
              <a:rPr lang="en-US" altLang="ja-JP" sz="2400">
                <a:latin typeface="Courier New" pitchFamily="49" charset="0"/>
                <a:ea typeface="ＭＳ ゴシック" pitchFamily="49" charset="-128"/>
              </a:rPr>
              <a:t>p = a;</a:t>
            </a:r>
          </a:p>
          <a:p>
            <a:pPr>
              <a:spcBef>
                <a:spcPct val="50000"/>
              </a:spcBef>
            </a:pPr>
            <a:r>
              <a:rPr lang="en-US" altLang="ja-JP" sz="2400">
                <a:latin typeface="Courier New" pitchFamily="49" charset="0"/>
                <a:ea typeface="ＭＳ ゴシック" pitchFamily="49" charset="-128"/>
              </a:rPr>
              <a:t>*p = 5;</a:t>
            </a:r>
          </a:p>
        </p:txBody>
      </p:sp>
      <p:sp>
        <p:nvSpPr>
          <p:cNvPr id="145413" name="Rectangle 5"/>
          <p:cNvSpPr>
            <a:spLocks noChangeArrowheads="1"/>
          </p:cNvSpPr>
          <p:nvPr/>
        </p:nvSpPr>
        <p:spPr bwMode="auto">
          <a:xfrm>
            <a:off x="5943600" y="1635125"/>
            <a:ext cx="838200" cy="381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45414" name="Line 6"/>
          <p:cNvSpPr>
            <a:spLocks noChangeShapeType="1"/>
          </p:cNvSpPr>
          <p:nvPr/>
        </p:nvSpPr>
        <p:spPr bwMode="auto">
          <a:xfrm>
            <a:off x="5943600" y="201612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45415" name="Line 7"/>
          <p:cNvSpPr>
            <a:spLocks noChangeShapeType="1"/>
          </p:cNvSpPr>
          <p:nvPr/>
        </p:nvSpPr>
        <p:spPr bwMode="auto">
          <a:xfrm>
            <a:off x="5943600" y="239712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45416" name="Line 8"/>
          <p:cNvSpPr>
            <a:spLocks noChangeShapeType="1"/>
          </p:cNvSpPr>
          <p:nvPr/>
        </p:nvSpPr>
        <p:spPr bwMode="auto">
          <a:xfrm>
            <a:off x="5943600" y="277812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45417" name="Line 9"/>
          <p:cNvSpPr>
            <a:spLocks noChangeShapeType="1"/>
          </p:cNvSpPr>
          <p:nvPr/>
        </p:nvSpPr>
        <p:spPr bwMode="auto">
          <a:xfrm>
            <a:off x="5943600" y="315912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45418" name="Line 10"/>
          <p:cNvSpPr>
            <a:spLocks noChangeShapeType="1"/>
          </p:cNvSpPr>
          <p:nvPr/>
        </p:nvSpPr>
        <p:spPr bwMode="auto">
          <a:xfrm>
            <a:off x="5943600" y="354012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45419" name="Line 11"/>
          <p:cNvSpPr>
            <a:spLocks noChangeShapeType="1"/>
          </p:cNvSpPr>
          <p:nvPr/>
        </p:nvSpPr>
        <p:spPr bwMode="auto">
          <a:xfrm>
            <a:off x="5943600" y="392112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45420" name="Line 12"/>
          <p:cNvSpPr>
            <a:spLocks noChangeShapeType="1"/>
          </p:cNvSpPr>
          <p:nvPr/>
        </p:nvSpPr>
        <p:spPr bwMode="auto">
          <a:xfrm>
            <a:off x="5943600" y="430212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45421" name="Line 13"/>
          <p:cNvSpPr>
            <a:spLocks noChangeShapeType="1"/>
          </p:cNvSpPr>
          <p:nvPr/>
        </p:nvSpPr>
        <p:spPr bwMode="auto">
          <a:xfrm>
            <a:off x="5943600" y="468312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45422" name="Line 14"/>
          <p:cNvSpPr>
            <a:spLocks noChangeShapeType="1"/>
          </p:cNvSpPr>
          <p:nvPr/>
        </p:nvSpPr>
        <p:spPr bwMode="auto">
          <a:xfrm>
            <a:off x="5943600" y="506412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45423" name="Text Box 15"/>
          <p:cNvSpPr txBox="1">
            <a:spLocks noChangeArrowheads="1"/>
          </p:cNvSpPr>
          <p:nvPr/>
        </p:nvSpPr>
        <p:spPr bwMode="auto">
          <a:xfrm>
            <a:off x="5029200" y="1706563"/>
            <a:ext cx="762000" cy="366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ゴシック" pitchFamily="49" charset="-128"/>
                <a:ea typeface="ＭＳ ゴシック" pitchFamily="49" charset="-128"/>
              </a:rPr>
              <a:t>a[0]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ゴシック" pitchFamily="49" charset="-128"/>
                <a:ea typeface="ＭＳ ゴシック" pitchFamily="49" charset="-128"/>
              </a:rPr>
              <a:t>a[1]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ゴシック" pitchFamily="49" charset="-128"/>
                <a:ea typeface="ＭＳ ゴシック" pitchFamily="49" charset="-128"/>
              </a:rPr>
              <a:t>a[2]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ゴシック" pitchFamily="49" charset="-128"/>
                <a:ea typeface="ＭＳ ゴシック" pitchFamily="49" charset="-128"/>
              </a:rPr>
              <a:t>a[3]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ゴシック" pitchFamily="49" charset="-128"/>
                <a:ea typeface="ＭＳ ゴシック" pitchFamily="49" charset="-128"/>
              </a:rPr>
              <a:t>a[4]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ゴシック" pitchFamily="49" charset="-128"/>
                <a:ea typeface="ＭＳ ゴシック" pitchFamily="49" charset="-128"/>
              </a:rPr>
              <a:t>a[5]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ゴシック" pitchFamily="49" charset="-128"/>
                <a:ea typeface="ＭＳ ゴシック" pitchFamily="49" charset="-128"/>
              </a:rPr>
              <a:t>a[6]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ゴシック" pitchFamily="49" charset="-128"/>
                <a:ea typeface="ＭＳ ゴシック" pitchFamily="49" charset="-128"/>
              </a:rPr>
              <a:t>a[7]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ゴシック" pitchFamily="49" charset="-128"/>
                <a:ea typeface="ＭＳ ゴシック" pitchFamily="49" charset="-128"/>
              </a:rPr>
              <a:t>a[8]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ゴシック" pitchFamily="49" charset="-128"/>
                <a:ea typeface="ＭＳ ゴシック" pitchFamily="49" charset="-128"/>
              </a:rPr>
              <a:t>a[9]</a:t>
            </a:r>
          </a:p>
        </p:txBody>
      </p:sp>
      <p:sp>
        <p:nvSpPr>
          <p:cNvPr id="145424" name="AutoShape 16"/>
          <p:cNvSpPr>
            <a:spLocks noChangeArrowheads="1"/>
          </p:cNvSpPr>
          <p:nvPr/>
        </p:nvSpPr>
        <p:spPr bwMode="auto">
          <a:xfrm flipV="1">
            <a:off x="7370763" y="1792288"/>
            <a:ext cx="228600" cy="1524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45425" name="Text Box 17"/>
          <p:cNvSpPr txBox="1">
            <a:spLocks noChangeArrowheads="1"/>
          </p:cNvSpPr>
          <p:nvPr/>
        </p:nvSpPr>
        <p:spPr bwMode="auto">
          <a:xfrm>
            <a:off x="7527925" y="1590675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>
                <a:latin typeface="ＭＳ ゴシック" pitchFamily="49" charset="-128"/>
                <a:ea typeface="ＭＳ ゴシック" pitchFamily="49" charset="-128"/>
              </a:rPr>
              <a:t>p</a:t>
            </a:r>
          </a:p>
        </p:txBody>
      </p:sp>
      <p:sp>
        <p:nvSpPr>
          <p:cNvPr id="145427" name="Text Box 19"/>
          <p:cNvSpPr txBox="1">
            <a:spLocks noChangeArrowheads="1"/>
          </p:cNvSpPr>
          <p:nvPr/>
        </p:nvSpPr>
        <p:spPr bwMode="auto">
          <a:xfrm>
            <a:off x="6757988" y="1704975"/>
            <a:ext cx="762000" cy="3668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ゴシック" pitchFamily="49" charset="-128"/>
                <a:ea typeface="ＭＳ ゴシック" pitchFamily="49" charset="-128"/>
              </a:rPr>
              <a:t>1000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ゴシック" pitchFamily="49" charset="-128"/>
                <a:ea typeface="ＭＳ ゴシック" pitchFamily="49" charset="-128"/>
              </a:rPr>
              <a:t>1001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ゴシック" pitchFamily="49" charset="-128"/>
                <a:ea typeface="ＭＳ ゴシック" pitchFamily="49" charset="-128"/>
              </a:rPr>
              <a:t>1002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ゴシック" pitchFamily="49" charset="-128"/>
                <a:ea typeface="ＭＳ ゴシック" pitchFamily="49" charset="-128"/>
              </a:rPr>
              <a:t>1003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ゴシック" pitchFamily="49" charset="-128"/>
                <a:ea typeface="ＭＳ ゴシック" pitchFamily="49" charset="-128"/>
              </a:rPr>
              <a:t>1004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ゴシック" pitchFamily="49" charset="-128"/>
                <a:ea typeface="ＭＳ ゴシック" pitchFamily="49" charset="-128"/>
              </a:rPr>
              <a:t>1005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ゴシック" pitchFamily="49" charset="-128"/>
                <a:ea typeface="ＭＳ ゴシック" pitchFamily="49" charset="-128"/>
              </a:rPr>
              <a:t>1006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ゴシック" pitchFamily="49" charset="-128"/>
                <a:ea typeface="ＭＳ ゴシック" pitchFamily="49" charset="-128"/>
              </a:rPr>
              <a:t>1007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ゴシック" pitchFamily="49" charset="-128"/>
                <a:ea typeface="ＭＳ ゴシック" pitchFamily="49" charset="-128"/>
              </a:rPr>
              <a:t>1008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ja-JP">
                <a:latin typeface="ＭＳ ゴシック" pitchFamily="49" charset="-128"/>
                <a:ea typeface="ＭＳ ゴシック" pitchFamily="49" charset="-128"/>
              </a:rPr>
              <a:t>1009</a:t>
            </a:r>
          </a:p>
        </p:txBody>
      </p:sp>
      <p:sp>
        <p:nvSpPr>
          <p:cNvPr id="145428" name="Line 20"/>
          <p:cNvSpPr>
            <a:spLocks noChangeShapeType="1"/>
          </p:cNvSpPr>
          <p:nvPr/>
        </p:nvSpPr>
        <p:spPr bwMode="auto">
          <a:xfrm flipH="1" flipV="1">
            <a:off x="2143125" y="3386138"/>
            <a:ext cx="1344613" cy="1609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45429" name="Text Box 21"/>
          <p:cNvSpPr txBox="1">
            <a:spLocks noChangeArrowheads="1"/>
          </p:cNvSpPr>
          <p:nvPr/>
        </p:nvSpPr>
        <p:spPr bwMode="auto">
          <a:xfrm>
            <a:off x="1338263" y="4997450"/>
            <a:ext cx="342741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ja-JP" altLang="en-US" b="0"/>
              <a:t>これまで見てきたように，配列</a:t>
            </a:r>
            <a:r>
              <a:rPr lang="en-US" altLang="ja-JP" b="0"/>
              <a:t>a</a:t>
            </a:r>
            <a:r>
              <a:rPr lang="ja-JP" altLang="en-US" b="0"/>
              <a:t>のアドレスで，</a:t>
            </a:r>
            <a:r>
              <a:rPr lang="en-US" altLang="ja-JP" b="0"/>
              <a:t>p</a:t>
            </a:r>
            <a:r>
              <a:rPr lang="ja-JP" altLang="en-US" b="0"/>
              <a:t>を初期化する</a:t>
            </a:r>
          </a:p>
        </p:txBody>
      </p:sp>
      <p:sp>
        <p:nvSpPr>
          <p:cNvPr id="145430" name="Rectangle 22"/>
          <p:cNvSpPr>
            <a:spLocks noChangeArrowheads="1"/>
          </p:cNvSpPr>
          <p:nvPr/>
        </p:nvSpPr>
        <p:spPr bwMode="auto">
          <a:xfrm>
            <a:off x="6226175" y="1647825"/>
            <a:ext cx="3063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 sz="1600">
                <a:solidFill>
                  <a:srgbClr val="FF0000"/>
                </a:solidFill>
                <a:latin typeface="Courier New" pitchFamily="49" charset="0"/>
              </a:rPr>
              <a:t>5</a:t>
            </a:r>
          </a:p>
        </p:txBody>
      </p:sp>
      <p:sp>
        <p:nvSpPr>
          <p:cNvPr id="145431" name="Text Box 23"/>
          <p:cNvSpPr txBox="1">
            <a:spLocks noChangeArrowheads="1"/>
          </p:cNvSpPr>
          <p:nvPr/>
        </p:nvSpPr>
        <p:spPr bwMode="auto">
          <a:xfrm>
            <a:off x="809625" y="1530350"/>
            <a:ext cx="2006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>
                <a:latin typeface="Courier New" pitchFamily="49" charset="0"/>
              </a:rPr>
              <a:t>sample4-10.c</a:t>
            </a:r>
          </a:p>
        </p:txBody>
      </p:sp>
      <p:sp>
        <p:nvSpPr>
          <p:cNvPr id="145432" name="Text Box 24"/>
          <p:cNvSpPr txBox="1">
            <a:spLocks noChangeArrowheads="1"/>
          </p:cNvSpPr>
          <p:nvPr/>
        </p:nvSpPr>
        <p:spPr bwMode="auto">
          <a:xfrm>
            <a:off x="1195388" y="5961063"/>
            <a:ext cx="5891212" cy="366712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b="0" dirty="0"/>
              <a:t>sample4-9.c</a:t>
            </a:r>
            <a:r>
              <a:rPr lang="ja-JP" altLang="en-US" b="0" dirty="0"/>
              <a:t>の黒枠の中を，上記のように書き換える</a:t>
            </a:r>
          </a:p>
        </p:txBody>
      </p:sp>
    </p:spTree>
    <p:extLst>
      <p:ext uri="{BB962C8B-B14F-4D97-AF65-F5344CB8AC3E}">
        <p14:creationId xmlns:p14="http://schemas.microsoft.com/office/powerpoint/2010/main" val="274668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D055F-F215-45D4-90A6-FAD597AB0499}" type="slidenum">
              <a:rPr lang="en-US" altLang="ja-JP"/>
              <a:pPr/>
              <a:t>25</a:t>
            </a:fld>
            <a:endParaRPr lang="en-US" altLang="ja-JP"/>
          </a:p>
        </p:txBody>
      </p:sp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ポインタ</a:t>
            </a:r>
            <a:r>
              <a:rPr lang="en-US" altLang="ja-JP"/>
              <a:t>(</a:t>
            </a:r>
            <a:r>
              <a:rPr lang="ja-JP" altLang="en-US"/>
              <a:t>アドレス</a:t>
            </a:r>
            <a:r>
              <a:rPr lang="en-US" altLang="ja-JP"/>
              <a:t>)</a:t>
            </a:r>
            <a:r>
              <a:rPr lang="ja-JP" altLang="en-US"/>
              <a:t>の初期化</a:t>
            </a:r>
            <a:r>
              <a:rPr lang="en-US" altLang="ja-JP"/>
              <a:t>2</a:t>
            </a:r>
          </a:p>
        </p:txBody>
      </p:sp>
      <p:sp>
        <p:nvSpPr>
          <p:cNvPr id="157699" name="Text Box 3"/>
          <p:cNvSpPr txBox="1">
            <a:spLocks noChangeArrowheads="1"/>
          </p:cNvSpPr>
          <p:nvPr/>
        </p:nvSpPr>
        <p:spPr bwMode="auto">
          <a:xfrm>
            <a:off x="831850" y="1685925"/>
            <a:ext cx="7988300" cy="3787775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>
                <a:latin typeface="Courier New" pitchFamily="49" charset="0"/>
                <a:ea typeface="ＭＳ ゴシック" pitchFamily="49" charset="-128"/>
              </a:rPr>
              <a:t>#include &lt;stdio.h&gt;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>
                <a:latin typeface="Courier New" pitchFamily="49" charset="0"/>
                <a:ea typeface="ＭＳ ゴシック" pitchFamily="49" charset="-128"/>
              </a:rPr>
              <a:t>#include </a:t>
            </a:r>
            <a:r>
              <a:rPr lang="en-US" altLang="ja-JP" sz="2000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&lt;stdlib.h&gt;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>
                <a:latin typeface="Courier New" pitchFamily="49" charset="0"/>
                <a:ea typeface="ＭＳ ゴシック" pitchFamily="49" charset="-128"/>
              </a:rPr>
              <a:t>int main(void)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>
                <a:latin typeface="Courier New" pitchFamily="49" charset="0"/>
                <a:ea typeface="ＭＳ ゴシック" pitchFamily="49" charset="-128"/>
              </a:rPr>
              <a:t>{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>
                <a:latin typeface="Courier New" pitchFamily="49" charset="0"/>
                <a:ea typeface="ＭＳ ゴシック" pitchFamily="49" charset="-128"/>
              </a:rPr>
              <a:t>  int *p;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>
                <a:latin typeface="Courier New" pitchFamily="49" charset="0"/>
                <a:ea typeface="ＭＳ ゴシック" pitchFamily="49" charset="-128"/>
              </a:rPr>
              <a:t>  </a:t>
            </a:r>
            <a:r>
              <a:rPr lang="en-US" altLang="ja-JP" sz="2000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p = malloc(sizeof(int)*3);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>
                <a:latin typeface="Courier New" pitchFamily="49" charset="0"/>
                <a:ea typeface="ＭＳ ゴシック" pitchFamily="49" charset="-128"/>
              </a:rPr>
              <a:t>  *p = 5;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>
                <a:latin typeface="Courier New" pitchFamily="49" charset="0"/>
                <a:ea typeface="ＭＳ ゴシック" pitchFamily="49" charset="-128"/>
              </a:rPr>
              <a:t>  printf("%d\n", *p);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>
                <a:latin typeface="Courier New" pitchFamily="49" charset="0"/>
                <a:ea typeface="ＭＳ ゴシック" pitchFamily="49" charset="-128"/>
              </a:rPr>
              <a:t>  return 0;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>
                <a:latin typeface="Courier New" pitchFamily="49" charset="0"/>
                <a:ea typeface="ＭＳ ゴシック" pitchFamily="49" charset="-128"/>
              </a:rPr>
              <a:t>}</a:t>
            </a:r>
          </a:p>
        </p:txBody>
      </p:sp>
      <p:sp>
        <p:nvSpPr>
          <p:cNvPr id="157700" name="Text Box 4"/>
          <p:cNvSpPr txBox="1">
            <a:spLocks noChangeArrowheads="1"/>
          </p:cNvSpPr>
          <p:nvPr/>
        </p:nvSpPr>
        <p:spPr bwMode="auto">
          <a:xfrm>
            <a:off x="481013" y="5788025"/>
            <a:ext cx="8281987" cy="45720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ja-JP" altLang="en-US" sz="2400">
                <a:solidFill>
                  <a:srgbClr val="FF0000"/>
                </a:solidFill>
              </a:rPr>
              <a:t>プログラムの実行時に，「動的に」メモリを確保することができる</a:t>
            </a:r>
          </a:p>
        </p:txBody>
      </p:sp>
      <p:sp>
        <p:nvSpPr>
          <p:cNvPr id="157701" name="AutoShape 5"/>
          <p:cNvSpPr>
            <a:spLocks/>
          </p:cNvSpPr>
          <p:nvPr/>
        </p:nvSpPr>
        <p:spPr bwMode="auto">
          <a:xfrm>
            <a:off x="4340225" y="1585913"/>
            <a:ext cx="4521200" cy="711200"/>
          </a:xfrm>
          <a:prstGeom prst="borderCallout1">
            <a:avLst>
              <a:gd name="adj1" fmla="val 110713"/>
              <a:gd name="adj2" fmla="val 97472"/>
              <a:gd name="adj3" fmla="val 110713"/>
              <a:gd name="adj4" fmla="val -760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ja-JP" altLang="en-US" b="0"/>
              <a:t>関数</a:t>
            </a:r>
            <a:r>
              <a:rPr lang="en-US" altLang="ja-JP">
                <a:latin typeface="Courier New" pitchFamily="49" charset="0"/>
              </a:rPr>
              <a:t>malloc()</a:t>
            </a:r>
            <a:r>
              <a:rPr lang="ja-JP" altLang="en-US" b="0"/>
              <a:t>を使うときは，</a:t>
            </a:r>
            <a:r>
              <a:rPr lang="en-US" altLang="ja-JP">
                <a:latin typeface="Courier New" pitchFamily="49" charset="0"/>
              </a:rPr>
              <a:t>stdlib.h</a:t>
            </a:r>
            <a:r>
              <a:rPr lang="ja-JP" altLang="en-US" b="0"/>
              <a:t>をインクルードする</a:t>
            </a:r>
          </a:p>
        </p:txBody>
      </p:sp>
      <p:sp>
        <p:nvSpPr>
          <p:cNvPr id="157702" name="Text Box 6"/>
          <p:cNvSpPr txBox="1">
            <a:spLocks noChangeArrowheads="1"/>
          </p:cNvSpPr>
          <p:nvPr/>
        </p:nvSpPr>
        <p:spPr bwMode="auto">
          <a:xfrm>
            <a:off x="352425" y="1320800"/>
            <a:ext cx="20224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>
                <a:latin typeface="Courier New" pitchFamily="49" charset="0"/>
              </a:rPr>
              <a:t>sample4-11.c</a:t>
            </a:r>
          </a:p>
        </p:txBody>
      </p:sp>
      <p:sp>
        <p:nvSpPr>
          <p:cNvPr id="157703" name="Line 7"/>
          <p:cNvSpPr>
            <a:spLocks noChangeShapeType="1"/>
          </p:cNvSpPr>
          <p:nvPr/>
        </p:nvSpPr>
        <p:spPr bwMode="auto">
          <a:xfrm flipH="1" flipV="1">
            <a:off x="4827588" y="3871913"/>
            <a:ext cx="1352550" cy="896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57704" name="Text Box 8"/>
          <p:cNvSpPr txBox="1">
            <a:spLocks noChangeArrowheads="1"/>
          </p:cNvSpPr>
          <p:nvPr/>
        </p:nvSpPr>
        <p:spPr bwMode="auto">
          <a:xfrm>
            <a:off x="5143500" y="4751388"/>
            <a:ext cx="3359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b="0"/>
              <a:t>1</a:t>
            </a:r>
            <a:r>
              <a:rPr lang="ja-JP" altLang="en-US" b="0"/>
              <a:t>以上の数ならなんでも良い</a:t>
            </a:r>
          </a:p>
        </p:txBody>
      </p:sp>
      <p:sp>
        <p:nvSpPr>
          <p:cNvPr id="157705" name="Rectangle 9"/>
          <p:cNvSpPr>
            <a:spLocks noChangeArrowheads="1"/>
          </p:cNvSpPr>
          <p:nvPr/>
        </p:nvSpPr>
        <p:spPr bwMode="auto">
          <a:xfrm>
            <a:off x="1069975" y="3155950"/>
            <a:ext cx="5424488" cy="120808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90084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CC952-45E2-4ACA-A57E-3C24459D826F}" type="slidenum">
              <a:rPr lang="en-US" altLang="ja-JP"/>
              <a:pPr/>
              <a:t>26</a:t>
            </a:fld>
            <a:endParaRPr lang="en-US" altLang="ja-JP"/>
          </a:p>
        </p:txBody>
      </p:sp>
      <p:sp>
        <p:nvSpPr>
          <p:cNvPr id="140298" name="Rectangle 10"/>
          <p:cNvSpPr>
            <a:spLocks noChangeArrowheads="1"/>
          </p:cNvSpPr>
          <p:nvPr/>
        </p:nvSpPr>
        <p:spPr bwMode="auto">
          <a:xfrm>
            <a:off x="5457825" y="3328988"/>
            <a:ext cx="2336800" cy="33353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/>
            <a:r>
              <a:rPr lang="ja-JP" altLang="en-US" b="0"/>
              <a:t>メモリ</a:t>
            </a:r>
          </a:p>
        </p:txBody>
      </p:sp>
      <p:sp>
        <p:nvSpPr>
          <p:cNvPr id="140318" name="Rectangle 30"/>
          <p:cNvSpPr>
            <a:spLocks noChangeArrowheads="1"/>
          </p:cNvSpPr>
          <p:nvPr/>
        </p:nvSpPr>
        <p:spPr bwMode="auto">
          <a:xfrm>
            <a:off x="5457825" y="4025900"/>
            <a:ext cx="2332038" cy="3635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ja-JP" altLang="ja-JP" sz="1600">
              <a:latin typeface="Courier New" pitchFamily="49" charset="0"/>
            </a:endParaRPr>
          </a:p>
        </p:txBody>
      </p:sp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ポインタ</a:t>
            </a:r>
            <a:r>
              <a:rPr lang="en-US" altLang="ja-JP"/>
              <a:t>(</a:t>
            </a:r>
            <a:r>
              <a:rPr lang="ja-JP" altLang="en-US"/>
              <a:t>アドレス</a:t>
            </a:r>
            <a:r>
              <a:rPr lang="en-US" altLang="ja-JP"/>
              <a:t>)</a:t>
            </a:r>
            <a:r>
              <a:rPr lang="ja-JP" altLang="en-US"/>
              <a:t>の初期化</a:t>
            </a:r>
            <a:r>
              <a:rPr lang="en-US" altLang="ja-JP"/>
              <a:t>2</a:t>
            </a:r>
          </a:p>
        </p:txBody>
      </p:sp>
      <p:sp>
        <p:nvSpPr>
          <p:cNvPr id="140291" name="Text Box 3"/>
          <p:cNvSpPr txBox="1">
            <a:spLocks noChangeArrowheads="1"/>
          </p:cNvSpPr>
          <p:nvPr/>
        </p:nvSpPr>
        <p:spPr bwMode="auto">
          <a:xfrm>
            <a:off x="1154113" y="1433513"/>
            <a:ext cx="5630862" cy="1349375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000">
                <a:latin typeface="Courier New" pitchFamily="49" charset="0"/>
                <a:ea typeface="ＭＳ ゴシック" pitchFamily="49" charset="-128"/>
              </a:rPr>
              <a:t>int *p;</a:t>
            </a:r>
          </a:p>
          <a:p>
            <a:pPr>
              <a:spcBef>
                <a:spcPct val="50000"/>
              </a:spcBef>
            </a:pPr>
            <a:r>
              <a:rPr lang="en-US" altLang="ja-JP" sz="2000">
                <a:latin typeface="Courier New" pitchFamily="49" charset="0"/>
                <a:ea typeface="ＭＳ ゴシック" pitchFamily="49" charset="-128"/>
              </a:rPr>
              <a:t>p = malloc(sizeof(int)*3);</a:t>
            </a:r>
          </a:p>
          <a:p>
            <a:pPr>
              <a:spcBef>
                <a:spcPct val="50000"/>
              </a:spcBef>
            </a:pPr>
            <a:r>
              <a:rPr lang="en-US" altLang="ja-JP" sz="2000">
                <a:latin typeface="Courier New" pitchFamily="49" charset="0"/>
                <a:ea typeface="ＭＳ ゴシック" pitchFamily="49" charset="-128"/>
              </a:rPr>
              <a:t>*p = 5;</a:t>
            </a:r>
          </a:p>
        </p:txBody>
      </p:sp>
      <p:sp>
        <p:nvSpPr>
          <p:cNvPr id="140295" name="AutoShape 7"/>
          <p:cNvSpPr>
            <a:spLocks/>
          </p:cNvSpPr>
          <p:nvPr/>
        </p:nvSpPr>
        <p:spPr bwMode="auto">
          <a:xfrm>
            <a:off x="3725863" y="2317750"/>
            <a:ext cx="5267325" cy="625475"/>
          </a:xfrm>
          <a:prstGeom prst="borderCallout1">
            <a:avLst>
              <a:gd name="adj1" fmla="val -12181"/>
              <a:gd name="adj2" fmla="val 97829"/>
              <a:gd name="adj3" fmla="val -12181"/>
              <a:gd name="adj4" fmla="val -1458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ja-JP" altLang="en-US" b="0"/>
              <a:t>関数</a:t>
            </a:r>
            <a:r>
              <a:rPr lang="en-US" altLang="ja-JP">
                <a:latin typeface="Courier New" pitchFamily="49" charset="0"/>
              </a:rPr>
              <a:t>malloc()</a:t>
            </a:r>
            <a:r>
              <a:rPr lang="ja-JP" altLang="en-US" b="0"/>
              <a:t>は，どこかに</a:t>
            </a:r>
            <a:r>
              <a:rPr lang="en-US" altLang="ja-JP">
                <a:latin typeface="Courier New" pitchFamily="49" charset="0"/>
              </a:rPr>
              <a:t>sizeof(int)*3</a:t>
            </a:r>
            <a:r>
              <a:rPr lang="ja-JP" altLang="en-US" b="0"/>
              <a:t>分だけのメモリ領域を確保し，その先頭アドレスを返す</a:t>
            </a:r>
          </a:p>
        </p:txBody>
      </p:sp>
      <p:sp>
        <p:nvSpPr>
          <p:cNvPr id="140300" name="Text Box 12"/>
          <p:cNvSpPr txBox="1">
            <a:spLocks noChangeArrowheads="1"/>
          </p:cNvSpPr>
          <p:nvPr/>
        </p:nvSpPr>
        <p:spPr bwMode="auto">
          <a:xfrm>
            <a:off x="3968750" y="4765675"/>
            <a:ext cx="1479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ja-JP" b="0">
                <a:solidFill>
                  <a:srgbClr val="FF0000"/>
                </a:solidFill>
              </a:rPr>
              <a:t>1002</a:t>
            </a:r>
            <a:r>
              <a:rPr lang="ja-JP" altLang="en-US" b="0">
                <a:solidFill>
                  <a:srgbClr val="FF0000"/>
                </a:solidFill>
              </a:rPr>
              <a:t>番地</a:t>
            </a:r>
          </a:p>
        </p:txBody>
      </p:sp>
      <p:sp>
        <p:nvSpPr>
          <p:cNvPr id="140302" name="Rectangle 14"/>
          <p:cNvSpPr>
            <a:spLocks noChangeArrowheads="1"/>
          </p:cNvSpPr>
          <p:nvPr/>
        </p:nvSpPr>
        <p:spPr bwMode="auto">
          <a:xfrm>
            <a:off x="5457825" y="5924550"/>
            <a:ext cx="2336800" cy="3635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ja-JP" altLang="ja-JP">
              <a:solidFill>
                <a:srgbClr val="FF0000"/>
              </a:solidFill>
              <a:latin typeface="Courier New" pitchFamily="49" charset="0"/>
            </a:endParaRPr>
          </a:p>
        </p:txBody>
      </p:sp>
      <p:sp>
        <p:nvSpPr>
          <p:cNvPr id="140303" name="Line 15"/>
          <p:cNvSpPr>
            <a:spLocks noChangeShapeType="1"/>
          </p:cNvSpPr>
          <p:nvPr/>
        </p:nvSpPr>
        <p:spPr bwMode="auto">
          <a:xfrm flipV="1">
            <a:off x="4687888" y="6094413"/>
            <a:ext cx="711200" cy="26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40304" name="Text Box 16"/>
          <p:cNvSpPr txBox="1">
            <a:spLocks noChangeArrowheads="1"/>
          </p:cNvSpPr>
          <p:nvPr/>
        </p:nvSpPr>
        <p:spPr bwMode="auto">
          <a:xfrm>
            <a:off x="2249488" y="6283325"/>
            <a:ext cx="25257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ja-JP" altLang="en-US" b="0"/>
              <a:t>ポインタ</a:t>
            </a:r>
            <a:r>
              <a:rPr lang="en-US" altLang="ja-JP" b="0"/>
              <a:t>p</a:t>
            </a:r>
            <a:r>
              <a:rPr lang="ja-JP" altLang="en-US" b="0"/>
              <a:t>のための領域</a:t>
            </a:r>
          </a:p>
        </p:txBody>
      </p:sp>
      <p:sp>
        <p:nvSpPr>
          <p:cNvPr id="140306" name="Line 18"/>
          <p:cNvSpPr>
            <a:spLocks noChangeShapeType="1"/>
          </p:cNvSpPr>
          <p:nvPr/>
        </p:nvSpPr>
        <p:spPr bwMode="auto">
          <a:xfrm>
            <a:off x="593725" y="1639888"/>
            <a:ext cx="55245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40307" name="Line 19"/>
          <p:cNvSpPr>
            <a:spLocks noChangeShapeType="1"/>
          </p:cNvSpPr>
          <p:nvPr/>
        </p:nvSpPr>
        <p:spPr bwMode="auto">
          <a:xfrm>
            <a:off x="581025" y="2112963"/>
            <a:ext cx="55245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40308" name="Rectangle 20"/>
          <p:cNvSpPr>
            <a:spLocks noChangeArrowheads="1"/>
          </p:cNvSpPr>
          <p:nvPr/>
        </p:nvSpPr>
        <p:spPr bwMode="auto">
          <a:xfrm>
            <a:off x="6262688" y="5932488"/>
            <a:ext cx="730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>
                <a:solidFill>
                  <a:srgbClr val="FF0000"/>
                </a:solidFill>
                <a:latin typeface="Courier New" pitchFamily="49" charset="0"/>
              </a:rPr>
              <a:t>1000</a:t>
            </a:r>
          </a:p>
        </p:txBody>
      </p:sp>
      <p:sp>
        <p:nvSpPr>
          <p:cNvPr id="140309" name="Rectangle 21"/>
          <p:cNvSpPr>
            <a:spLocks noChangeArrowheads="1"/>
          </p:cNvSpPr>
          <p:nvPr/>
        </p:nvSpPr>
        <p:spPr bwMode="auto">
          <a:xfrm>
            <a:off x="2078038" y="3268663"/>
            <a:ext cx="27781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>
                <a:latin typeface="Courier New" pitchFamily="49" charset="0"/>
              </a:rPr>
              <a:t>int</a:t>
            </a:r>
            <a:r>
              <a:rPr lang="ja-JP" altLang="en-US" b="0"/>
              <a:t>型の変数</a:t>
            </a:r>
            <a:r>
              <a:rPr lang="en-US" altLang="ja-JP" b="0"/>
              <a:t>3</a:t>
            </a:r>
            <a:r>
              <a:rPr lang="ja-JP" altLang="en-US" b="0"/>
              <a:t>個分の領域</a:t>
            </a:r>
          </a:p>
        </p:txBody>
      </p:sp>
      <p:sp>
        <p:nvSpPr>
          <p:cNvPr id="140310" name="Line 22"/>
          <p:cNvSpPr>
            <a:spLocks noChangeShapeType="1"/>
          </p:cNvSpPr>
          <p:nvPr/>
        </p:nvSpPr>
        <p:spPr bwMode="auto">
          <a:xfrm>
            <a:off x="3937000" y="3603625"/>
            <a:ext cx="1416050" cy="4429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40311" name="Line 23"/>
          <p:cNvSpPr>
            <a:spLocks noChangeShapeType="1"/>
          </p:cNvSpPr>
          <p:nvPr/>
        </p:nvSpPr>
        <p:spPr bwMode="auto">
          <a:xfrm>
            <a:off x="565150" y="2560638"/>
            <a:ext cx="55245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40315" name="Text Box 27"/>
          <p:cNvSpPr txBox="1">
            <a:spLocks noChangeArrowheads="1"/>
          </p:cNvSpPr>
          <p:nvPr/>
        </p:nvSpPr>
        <p:spPr bwMode="auto">
          <a:xfrm>
            <a:off x="3968750" y="4400550"/>
            <a:ext cx="1479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ja-JP" b="0">
                <a:solidFill>
                  <a:srgbClr val="FF0000"/>
                </a:solidFill>
              </a:rPr>
              <a:t>1001</a:t>
            </a:r>
            <a:r>
              <a:rPr lang="ja-JP" altLang="en-US" b="0">
                <a:solidFill>
                  <a:srgbClr val="FF0000"/>
                </a:solidFill>
              </a:rPr>
              <a:t>番地</a:t>
            </a:r>
          </a:p>
        </p:txBody>
      </p:sp>
      <p:sp>
        <p:nvSpPr>
          <p:cNvPr id="140316" name="Text Box 28"/>
          <p:cNvSpPr txBox="1">
            <a:spLocks noChangeArrowheads="1"/>
          </p:cNvSpPr>
          <p:nvPr/>
        </p:nvSpPr>
        <p:spPr bwMode="auto">
          <a:xfrm>
            <a:off x="3968750" y="4035425"/>
            <a:ext cx="1479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ja-JP" b="0">
                <a:solidFill>
                  <a:srgbClr val="FF0000"/>
                </a:solidFill>
              </a:rPr>
              <a:t>1000</a:t>
            </a:r>
            <a:r>
              <a:rPr lang="ja-JP" altLang="en-US" b="0">
                <a:solidFill>
                  <a:srgbClr val="FF0000"/>
                </a:solidFill>
              </a:rPr>
              <a:t>番地</a:t>
            </a:r>
          </a:p>
        </p:txBody>
      </p:sp>
      <p:sp>
        <p:nvSpPr>
          <p:cNvPr id="140317" name="Rectangle 29"/>
          <p:cNvSpPr>
            <a:spLocks noChangeArrowheads="1"/>
          </p:cNvSpPr>
          <p:nvPr/>
        </p:nvSpPr>
        <p:spPr bwMode="auto">
          <a:xfrm>
            <a:off x="5457825" y="4391025"/>
            <a:ext cx="2332038" cy="3635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ja-JP" altLang="ja-JP" sz="1600">
              <a:latin typeface="Courier New" pitchFamily="49" charset="0"/>
            </a:endParaRPr>
          </a:p>
        </p:txBody>
      </p:sp>
      <p:sp>
        <p:nvSpPr>
          <p:cNvPr id="140319" name="Rectangle 31"/>
          <p:cNvSpPr>
            <a:spLocks noChangeArrowheads="1"/>
          </p:cNvSpPr>
          <p:nvPr/>
        </p:nvSpPr>
        <p:spPr bwMode="auto">
          <a:xfrm>
            <a:off x="5457825" y="4748213"/>
            <a:ext cx="2332038" cy="363537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ja-JP" altLang="ja-JP" sz="1600">
              <a:latin typeface="Courier New" pitchFamily="49" charset="0"/>
            </a:endParaRPr>
          </a:p>
        </p:txBody>
      </p:sp>
      <p:sp>
        <p:nvSpPr>
          <p:cNvPr id="140312" name="Rectangle 24"/>
          <p:cNvSpPr>
            <a:spLocks noChangeArrowheads="1"/>
          </p:cNvSpPr>
          <p:nvPr/>
        </p:nvSpPr>
        <p:spPr bwMode="auto">
          <a:xfrm>
            <a:off x="6467475" y="4041775"/>
            <a:ext cx="32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>
                <a:solidFill>
                  <a:srgbClr val="FF0000"/>
                </a:solidFill>
                <a:latin typeface="Courier New" pitchFamily="49" charset="0"/>
              </a:rPr>
              <a:t>5</a:t>
            </a:r>
          </a:p>
        </p:txBody>
      </p:sp>
      <p:sp>
        <p:nvSpPr>
          <p:cNvPr id="140320" name="Rectangle 32"/>
          <p:cNvSpPr>
            <a:spLocks noChangeArrowheads="1"/>
          </p:cNvSpPr>
          <p:nvPr/>
        </p:nvSpPr>
        <p:spPr bwMode="auto">
          <a:xfrm>
            <a:off x="5446713" y="3302000"/>
            <a:ext cx="2359025" cy="3386138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6000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0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0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0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030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0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030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0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0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0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40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0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0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0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40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40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40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403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0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0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318" grpId="0" animBg="1"/>
      <p:bldP spid="140300" grpId="0"/>
      <p:bldP spid="140302" grpId="0" animBg="1"/>
      <p:bldP spid="140303" grpId="0" animBg="1"/>
      <p:bldP spid="140304" grpId="0"/>
      <p:bldP spid="140306" grpId="0" animBg="1"/>
      <p:bldP spid="140307" grpId="0" animBg="1"/>
      <p:bldP spid="140308" grpId="0"/>
      <p:bldP spid="140309" grpId="0"/>
      <p:bldP spid="140310" grpId="0" animBg="1"/>
      <p:bldP spid="140311" grpId="0" animBg="1"/>
      <p:bldP spid="140315" grpId="0"/>
      <p:bldP spid="140316" grpId="0"/>
      <p:bldP spid="140317" grpId="0" animBg="1"/>
      <p:bldP spid="140319" grpId="0" animBg="1"/>
      <p:bldP spid="1403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E5B85-6EC5-4FFD-897E-6A943CF6B9B2}" type="slidenum">
              <a:rPr lang="en-US" altLang="ja-JP"/>
              <a:pPr/>
              <a:t>27</a:t>
            </a:fld>
            <a:endParaRPr lang="en-US" altLang="ja-JP" dirty="0"/>
          </a:p>
        </p:txBody>
      </p:sp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ポインタ</a:t>
            </a:r>
            <a:r>
              <a:rPr lang="en-US" altLang="ja-JP"/>
              <a:t>(</a:t>
            </a:r>
            <a:r>
              <a:rPr lang="ja-JP" altLang="en-US"/>
              <a:t>アドレス</a:t>
            </a:r>
            <a:r>
              <a:rPr lang="en-US" altLang="ja-JP"/>
              <a:t>)</a:t>
            </a:r>
            <a:r>
              <a:rPr lang="ja-JP" altLang="en-US"/>
              <a:t>の初期化</a:t>
            </a:r>
            <a:r>
              <a:rPr lang="en-US" altLang="ja-JP"/>
              <a:t>2</a:t>
            </a:r>
          </a:p>
        </p:txBody>
      </p:sp>
      <p:sp>
        <p:nvSpPr>
          <p:cNvPr id="141316" name="Text Box 4"/>
          <p:cNvSpPr txBox="1">
            <a:spLocks noChangeArrowheads="1"/>
          </p:cNvSpPr>
          <p:nvPr/>
        </p:nvSpPr>
        <p:spPr bwMode="auto">
          <a:xfrm>
            <a:off x="831850" y="1304925"/>
            <a:ext cx="7988300" cy="4930775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dirty="0">
                <a:latin typeface="Courier New" pitchFamily="49" charset="0"/>
                <a:ea typeface="ＭＳ ゴシック" pitchFamily="49" charset="-128"/>
              </a:rPr>
              <a:t>#include &lt;</a:t>
            </a:r>
            <a:r>
              <a:rPr lang="en-US" altLang="ja-JP" sz="2000" dirty="0" err="1">
                <a:latin typeface="Courier New" pitchFamily="49" charset="0"/>
                <a:ea typeface="ＭＳ ゴシック" pitchFamily="49" charset="-128"/>
              </a:rPr>
              <a:t>stdio.h</a:t>
            </a:r>
            <a:r>
              <a:rPr lang="en-US" altLang="ja-JP" sz="2000" dirty="0">
                <a:latin typeface="Courier New" pitchFamily="49" charset="0"/>
                <a:ea typeface="ＭＳ ゴシック" pitchFamily="49" charset="-128"/>
              </a:rPr>
              <a:t>&gt;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dirty="0">
                <a:latin typeface="Courier New" pitchFamily="49" charset="0"/>
                <a:ea typeface="ＭＳ ゴシック" pitchFamily="49" charset="-128"/>
              </a:rPr>
              <a:t>#include </a:t>
            </a:r>
            <a:r>
              <a:rPr lang="en-US" altLang="ja-JP" sz="2000" dirty="0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&lt;</a:t>
            </a:r>
            <a:r>
              <a:rPr lang="en-US" altLang="ja-JP" sz="2000" dirty="0" err="1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stdlib.h</a:t>
            </a:r>
            <a:r>
              <a:rPr lang="en-US" altLang="ja-JP" sz="2000" dirty="0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&gt;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dirty="0" err="1">
                <a:latin typeface="Courier New" pitchFamily="49" charset="0"/>
                <a:ea typeface="ＭＳ ゴシック" pitchFamily="49" charset="-128"/>
              </a:rPr>
              <a:t>int</a:t>
            </a:r>
            <a:r>
              <a:rPr lang="en-US" altLang="ja-JP" sz="2000" dirty="0">
                <a:latin typeface="Courier New" pitchFamily="49" charset="0"/>
                <a:ea typeface="ＭＳ ゴシック" pitchFamily="49" charset="-128"/>
              </a:rPr>
              <a:t> main(void) 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dirty="0">
                <a:latin typeface="Courier New" pitchFamily="49" charset="0"/>
                <a:ea typeface="ＭＳ ゴシック" pitchFamily="49" charset="-128"/>
              </a:rPr>
              <a:t>{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dirty="0">
                <a:latin typeface="Courier New" pitchFamily="49" charset="0"/>
                <a:ea typeface="ＭＳ ゴシック" pitchFamily="49" charset="-128"/>
              </a:rPr>
              <a:t>  </a:t>
            </a:r>
            <a:r>
              <a:rPr lang="en-US" altLang="ja-JP" sz="2000" dirty="0" err="1">
                <a:latin typeface="Courier New" pitchFamily="49" charset="0"/>
                <a:ea typeface="ＭＳ ゴシック" pitchFamily="49" charset="-128"/>
              </a:rPr>
              <a:t>int</a:t>
            </a:r>
            <a:r>
              <a:rPr lang="en-US" altLang="ja-JP" sz="2000" dirty="0">
                <a:latin typeface="Courier New" pitchFamily="49" charset="0"/>
                <a:ea typeface="ＭＳ ゴシック" pitchFamily="49" charset="-128"/>
              </a:rPr>
              <a:t> *p;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dirty="0">
                <a:latin typeface="Courier New" pitchFamily="49" charset="0"/>
                <a:ea typeface="ＭＳ ゴシック" pitchFamily="49" charset="-128"/>
              </a:rPr>
              <a:t>  if ((p = </a:t>
            </a:r>
            <a:r>
              <a:rPr lang="en-US" altLang="ja-JP" sz="2000" dirty="0" err="1">
                <a:latin typeface="Courier New" pitchFamily="49" charset="0"/>
                <a:ea typeface="ＭＳ ゴシック" pitchFamily="49" charset="-128"/>
              </a:rPr>
              <a:t>malloc</a:t>
            </a:r>
            <a:r>
              <a:rPr lang="en-US" altLang="ja-JP" sz="2000" dirty="0">
                <a:latin typeface="Courier New" pitchFamily="49" charset="0"/>
                <a:ea typeface="ＭＳ ゴシック" pitchFamily="49" charset="-128"/>
              </a:rPr>
              <a:t>(</a:t>
            </a:r>
            <a:r>
              <a:rPr lang="en-US" altLang="ja-JP" sz="2000" dirty="0" err="1">
                <a:latin typeface="Courier New" pitchFamily="49" charset="0"/>
                <a:ea typeface="ＭＳ ゴシック" pitchFamily="49" charset="-128"/>
              </a:rPr>
              <a:t>sizeof</a:t>
            </a:r>
            <a:r>
              <a:rPr lang="en-US" altLang="ja-JP" sz="2000" dirty="0">
                <a:latin typeface="Courier New" pitchFamily="49" charset="0"/>
                <a:ea typeface="ＭＳ ゴシック" pitchFamily="49" charset="-128"/>
              </a:rPr>
              <a:t>(</a:t>
            </a:r>
            <a:r>
              <a:rPr lang="en-US" altLang="ja-JP" sz="2000" dirty="0" err="1">
                <a:latin typeface="Courier New" pitchFamily="49" charset="0"/>
                <a:ea typeface="ＭＳ ゴシック" pitchFamily="49" charset="-128"/>
              </a:rPr>
              <a:t>int</a:t>
            </a:r>
            <a:r>
              <a:rPr lang="en-US" altLang="ja-JP" sz="2000" dirty="0">
                <a:latin typeface="Courier New" pitchFamily="49" charset="0"/>
                <a:ea typeface="ＭＳ ゴシック" pitchFamily="49" charset="-128"/>
              </a:rPr>
              <a:t>)*3)) == NULL) {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dirty="0">
                <a:latin typeface="Courier New" pitchFamily="49" charset="0"/>
                <a:ea typeface="ＭＳ ゴシック" pitchFamily="49" charset="-128"/>
              </a:rPr>
              <a:t>      </a:t>
            </a:r>
            <a:r>
              <a:rPr lang="en-US" altLang="ja-JP" sz="2000" dirty="0" err="1">
                <a:latin typeface="Courier New" pitchFamily="49" charset="0"/>
                <a:ea typeface="ＭＳ ゴシック" pitchFamily="49" charset="-128"/>
              </a:rPr>
              <a:t>printf</a:t>
            </a:r>
            <a:r>
              <a:rPr lang="en-US" altLang="ja-JP" sz="2000" dirty="0">
                <a:latin typeface="Courier New" pitchFamily="49" charset="0"/>
                <a:ea typeface="ＭＳ ゴシック" pitchFamily="49" charset="-128"/>
              </a:rPr>
              <a:t>("Memory error\n");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dirty="0">
                <a:latin typeface="Courier New" pitchFamily="49" charset="0"/>
                <a:ea typeface="ＭＳ ゴシック" pitchFamily="49" charset="-128"/>
              </a:rPr>
              <a:t>      exit(1);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dirty="0">
                <a:latin typeface="Courier New" pitchFamily="49" charset="0"/>
                <a:ea typeface="ＭＳ ゴシック" pitchFamily="49" charset="-128"/>
              </a:rPr>
              <a:t>  }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dirty="0">
                <a:latin typeface="Courier New" pitchFamily="49" charset="0"/>
                <a:ea typeface="ＭＳ ゴシック" pitchFamily="49" charset="-128"/>
              </a:rPr>
              <a:t>  *p = 5;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dirty="0">
                <a:latin typeface="Courier New" pitchFamily="49" charset="0"/>
                <a:ea typeface="ＭＳ ゴシック" pitchFamily="49" charset="-128"/>
              </a:rPr>
              <a:t>  </a:t>
            </a:r>
            <a:r>
              <a:rPr lang="en-US" altLang="ja-JP" sz="2000" dirty="0" err="1">
                <a:latin typeface="Courier New" pitchFamily="49" charset="0"/>
                <a:ea typeface="ＭＳ ゴシック" pitchFamily="49" charset="-128"/>
              </a:rPr>
              <a:t>printf</a:t>
            </a:r>
            <a:r>
              <a:rPr lang="en-US" altLang="ja-JP" sz="2000" dirty="0">
                <a:latin typeface="Courier New" pitchFamily="49" charset="0"/>
                <a:ea typeface="ＭＳ ゴシック" pitchFamily="49" charset="-128"/>
              </a:rPr>
              <a:t>("%d\n", *p);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dirty="0">
                <a:latin typeface="Courier New" pitchFamily="49" charset="0"/>
                <a:ea typeface="ＭＳ ゴシック" pitchFamily="49" charset="-128"/>
              </a:rPr>
              <a:t>  return 0;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dirty="0">
                <a:latin typeface="Courier New" pitchFamily="49" charset="0"/>
                <a:ea typeface="ＭＳ ゴシック" pitchFamily="49" charset="-128"/>
              </a:rPr>
              <a:t>}  </a:t>
            </a:r>
          </a:p>
        </p:txBody>
      </p:sp>
      <p:sp>
        <p:nvSpPr>
          <p:cNvPr id="141322" name="AutoShape 10"/>
          <p:cNvSpPr>
            <a:spLocks/>
          </p:cNvSpPr>
          <p:nvPr/>
        </p:nvSpPr>
        <p:spPr bwMode="auto">
          <a:xfrm>
            <a:off x="4371975" y="1222375"/>
            <a:ext cx="4521200" cy="711200"/>
          </a:xfrm>
          <a:prstGeom prst="borderCallout1">
            <a:avLst>
              <a:gd name="adj1" fmla="val 110713"/>
              <a:gd name="adj2" fmla="val 97472"/>
              <a:gd name="adj3" fmla="val 110713"/>
              <a:gd name="adj4" fmla="val -760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ja-JP" altLang="en-US" b="0"/>
              <a:t>関数</a:t>
            </a:r>
            <a:r>
              <a:rPr lang="en-US" altLang="ja-JP">
                <a:latin typeface="Courier New" pitchFamily="49" charset="0"/>
              </a:rPr>
              <a:t>malloc()</a:t>
            </a:r>
            <a:r>
              <a:rPr lang="ja-JP" altLang="en-US" b="0"/>
              <a:t>を使うときは，</a:t>
            </a:r>
            <a:r>
              <a:rPr lang="en-US" altLang="ja-JP">
                <a:latin typeface="Courier New" pitchFamily="49" charset="0"/>
              </a:rPr>
              <a:t>stdlib.h</a:t>
            </a:r>
            <a:r>
              <a:rPr lang="ja-JP" altLang="en-US" b="0"/>
              <a:t>をインクルードする</a:t>
            </a:r>
          </a:p>
        </p:txBody>
      </p:sp>
      <p:sp>
        <p:nvSpPr>
          <p:cNvPr id="141324" name="Text Box 12"/>
          <p:cNvSpPr txBox="1">
            <a:spLocks noChangeArrowheads="1"/>
          </p:cNvSpPr>
          <p:nvPr/>
        </p:nvSpPr>
        <p:spPr bwMode="auto">
          <a:xfrm>
            <a:off x="209550" y="998538"/>
            <a:ext cx="20224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>
                <a:latin typeface="Courier New" pitchFamily="49" charset="0"/>
              </a:rPr>
              <a:t>sample4-12.c</a:t>
            </a:r>
          </a:p>
        </p:txBody>
      </p:sp>
      <p:sp>
        <p:nvSpPr>
          <p:cNvPr id="141325" name="AutoShape 13"/>
          <p:cNvSpPr>
            <a:spLocks/>
          </p:cNvSpPr>
          <p:nvPr/>
        </p:nvSpPr>
        <p:spPr bwMode="auto">
          <a:xfrm>
            <a:off x="242888" y="6175375"/>
            <a:ext cx="5645150" cy="609600"/>
          </a:xfrm>
          <a:prstGeom prst="borderCallout1">
            <a:avLst>
              <a:gd name="adj1" fmla="val 18750"/>
              <a:gd name="adj2" fmla="val 101352"/>
              <a:gd name="adj3" fmla="val -436458"/>
              <a:gd name="adj4" fmla="val 11777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ja-JP" altLang="en-US" b="0" dirty="0"/>
              <a:t>関数</a:t>
            </a:r>
            <a:r>
              <a:rPr lang="en-US" altLang="ja-JP" dirty="0" err="1">
                <a:latin typeface="Courier"/>
              </a:rPr>
              <a:t>malloc</a:t>
            </a:r>
            <a:r>
              <a:rPr lang="en-US" altLang="ja-JP" dirty="0">
                <a:latin typeface="Courier"/>
              </a:rPr>
              <a:t>()</a:t>
            </a:r>
            <a:r>
              <a:rPr lang="ja-JP" altLang="en-US" b="0" dirty="0"/>
              <a:t>は，メモリ確保に失敗すると</a:t>
            </a:r>
            <a:r>
              <a:rPr lang="en-US" altLang="ja-JP" dirty="0">
                <a:latin typeface="Courier"/>
              </a:rPr>
              <a:t>NULL</a:t>
            </a:r>
            <a:r>
              <a:rPr lang="ja-JP" altLang="en-US" b="0" dirty="0"/>
              <a:t>を返す．このような失敗処理と共に実行するのがふつう．</a:t>
            </a:r>
          </a:p>
          <a:p>
            <a:pPr algn="ctr"/>
            <a:endParaRPr lang="en-US" altLang="ja-JP" b="0" dirty="0"/>
          </a:p>
        </p:txBody>
      </p:sp>
      <p:sp>
        <p:nvSpPr>
          <p:cNvPr id="141326" name="Rectangle 14"/>
          <p:cNvSpPr>
            <a:spLocks noChangeArrowheads="1"/>
          </p:cNvSpPr>
          <p:nvPr/>
        </p:nvSpPr>
        <p:spPr bwMode="auto">
          <a:xfrm>
            <a:off x="1747838" y="3984625"/>
            <a:ext cx="1543050" cy="341313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41327" name="Line 15"/>
          <p:cNvSpPr>
            <a:spLocks noChangeShapeType="1"/>
          </p:cNvSpPr>
          <p:nvPr/>
        </p:nvSpPr>
        <p:spPr bwMode="auto">
          <a:xfrm flipH="1" flipV="1">
            <a:off x="2825750" y="4311650"/>
            <a:ext cx="382588" cy="314325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41328" name="Text Box 16"/>
          <p:cNvSpPr txBox="1">
            <a:spLocks noChangeArrowheads="1"/>
          </p:cNvSpPr>
          <p:nvPr/>
        </p:nvSpPr>
        <p:spPr bwMode="auto">
          <a:xfrm>
            <a:off x="3262313" y="4557713"/>
            <a:ext cx="4257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ja-JP" altLang="en-US" b="0">
                <a:solidFill>
                  <a:schemeClr val="hlink"/>
                </a:solidFill>
              </a:rPr>
              <a:t>プログラムをこの場所で，強制終了する</a:t>
            </a:r>
          </a:p>
        </p:txBody>
      </p:sp>
    </p:spTree>
    <p:extLst>
      <p:ext uri="{BB962C8B-B14F-4D97-AF65-F5344CB8AC3E}">
        <p14:creationId xmlns:p14="http://schemas.microsoft.com/office/powerpoint/2010/main" val="4731454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DE197-6DF8-4D3E-B33B-70D72BB59FFA}" type="slidenum">
              <a:rPr lang="en-US" altLang="ja-JP"/>
              <a:pPr/>
              <a:t>28</a:t>
            </a:fld>
            <a:endParaRPr lang="en-US" altLang="ja-JP"/>
          </a:p>
        </p:txBody>
      </p:sp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ポインタ</a:t>
            </a:r>
            <a:r>
              <a:rPr lang="en-US" altLang="ja-JP"/>
              <a:t>(</a:t>
            </a:r>
            <a:r>
              <a:rPr lang="ja-JP" altLang="en-US"/>
              <a:t>アドレス</a:t>
            </a:r>
            <a:r>
              <a:rPr lang="en-US" altLang="ja-JP"/>
              <a:t>)</a:t>
            </a:r>
            <a:r>
              <a:rPr lang="ja-JP" altLang="en-US"/>
              <a:t>の初期化</a:t>
            </a:r>
            <a:r>
              <a:rPr lang="en-US" altLang="ja-JP"/>
              <a:t>2</a:t>
            </a:r>
          </a:p>
        </p:txBody>
      </p:sp>
      <p:sp>
        <p:nvSpPr>
          <p:cNvPr id="133124" name="Text Box 4"/>
          <p:cNvSpPr txBox="1">
            <a:spLocks noChangeArrowheads="1"/>
          </p:cNvSpPr>
          <p:nvPr/>
        </p:nvSpPr>
        <p:spPr bwMode="auto">
          <a:xfrm>
            <a:off x="2482850" y="5757863"/>
            <a:ext cx="4176713" cy="434975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000">
                <a:latin typeface="Courier New" pitchFamily="49" charset="0"/>
                <a:ea typeface="ＭＳ ゴシック" pitchFamily="49" charset="-128"/>
              </a:rPr>
              <a:t>#define NULL 0</a:t>
            </a:r>
          </a:p>
        </p:txBody>
      </p:sp>
      <p:sp>
        <p:nvSpPr>
          <p:cNvPr id="133125" name="Text Box 5"/>
          <p:cNvSpPr txBox="1">
            <a:spLocks noChangeArrowheads="1"/>
          </p:cNvSpPr>
          <p:nvPr/>
        </p:nvSpPr>
        <p:spPr bwMode="auto">
          <a:xfrm>
            <a:off x="803275" y="5202238"/>
            <a:ext cx="1946275" cy="404812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b="0"/>
              <a:t>stdio.h</a:t>
            </a:r>
            <a:r>
              <a:rPr lang="ja-JP" altLang="en-US" b="0"/>
              <a:t>の中</a:t>
            </a:r>
          </a:p>
        </p:txBody>
      </p:sp>
      <p:sp>
        <p:nvSpPr>
          <p:cNvPr id="133126" name="Text Box 6"/>
          <p:cNvSpPr txBox="1">
            <a:spLocks noChangeArrowheads="1"/>
          </p:cNvSpPr>
          <p:nvPr/>
        </p:nvSpPr>
        <p:spPr bwMode="auto">
          <a:xfrm>
            <a:off x="1295400" y="6286500"/>
            <a:ext cx="65516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000" b="0" dirty="0">
                <a:latin typeface="Courier"/>
              </a:rPr>
              <a:t>NULL</a:t>
            </a:r>
            <a:r>
              <a:rPr lang="ja-JP" altLang="en-US" sz="2000" b="0" dirty="0"/>
              <a:t>は，「無効なアドレス」という記号であると思えばよい</a:t>
            </a:r>
          </a:p>
        </p:txBody>
      </p:sp>
      <p:sp>
        <p:nvSpPr>
          <p:cNvPr id="133127" name="Text Box 7"/>
          <p:cNvSpPr txBox="1">
            <a:spLocks noChangeArrowheads="1"/>
          </p:cNvSpPr>
          <p:nvPr/>
        </p:nvSpPr>
        <p:spPr bwMode="auto">
          <a:xfrm>
            <a:off x="1531938" y="1419225"/>
            <a:ext cx="6080125" cy="131112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if ((</a:t>
            </a:r>
            <a:r>
              <a:rPr lang="en-US" altLang="ja-JP" dirty="0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p = </a:t>
            </a:r>
            <a:r>
              <a:rPr lang="en-US" altLang="ja-JP" dirty="0" err="1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malloc</a:t>
            </a:r>
            <a:r>
              <a:rPr lang="en-US" altLang="ja-JP" dirty="0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(</a:t>
            </a:r>
            <a:r>
              <a:rPr lang="en-US" altLang="ja-JP" dirty="0" err="1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sizeof</a:t>
            </a:r>
            <a:r>
              <a:rPr lang="en-US" altLang="ja-JP" dirty="0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(</a:t>
            </a:r>
            <a:r>
              <a:rPr lang="en-US" altLang="ja-JP" dirty="0" err="1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int</a:t>
            </a:r>
            <a:r>
              <a:rPr lang="en-US" altLang="ja-JP" dirty="0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)*3)</a:t>
            </a: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) == NULL) {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      </a:t>
            </a:r>
            <a:r>
              <a:rPr lang="en-US" altLang="ja-JP" dirty="0" err="1">
                <a:latin typeface="Courier New" pitchFamily="49" charset="0"/>
                <a:ea typeface="ＭＳ ゴシック" pitchFamily="49" charset="-128"/>
              </a:rPr>
              <a:t>printf</a:t>
            </a: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("Memory error\n");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      exit(1);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}</a:t>
            </a:r>
          </a:p>
        </p:txBody>
      </p:sp>
      <p:sp>
        <p:nvSpPr>
          <p:cNvPr id="133128" name="Text Box 8"/>
          <p:cNvSpPr txBox="1">
            <a:spLocks noChangeArrowheads="1"/>
          </p:cNvSpPr>
          <p:nvPr/>
        </p:nvSpPr>
        <p:spPr bwMode="auto">
          <a:xfrm>
            <a:off x="1511300" y="3211513"/>
            <a:ext cx="6110288" cy="1615827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p = </a:t>
            </a:r>
            <a:r>
              <a:rPr lang="en-US" altLang="ja-JP" dirty="0" err="1">
                <a:latin typeface="Courier New" pitchFamily="49" charset="0"/>
                <a:ea typeface="ＭＳ ゴシック" pitchFamily="49" charset="-128"/>
              </a:rPr>
              <a:t>malloc</a:t>
            </a: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(</a:t>
            </a:r>
            <a:r>
              <a:rPr lang="en-US" altLang="ja-JP" dirty="0" err="1">
                <a:latin typeface="Courier New" pitchFamily="49" charset="0"/>
                <a:ea typeface="ＭＳ ゴシック" pitchFamily="49" charset="-128"/>
              </a:rPr>
              <a:t>sizeof</a:t>
            </a: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(</a:t>
            </a:r>
            <a:r>
              <a:rPr lang="en-US" altLang="ja-JP" dirty="0" err="1">
                <a:latin typeface="Courier New" pitchFamily="49" charset="0"/>
                <a:ea typeface="ＭＳ ゴシック" pitchFamily="49" charset="-128"/>
              </a:rPr>
              <a:t>int</a:t>
            </a: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)*3);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if (p == NULL) {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      </a:t>
            </a:r>
            <a:r>
              <a:rPr lang="en-US" altLang="ja-JP" dirty="0" err="1">
                <a:latin typeface="Courier New" pitchFamily="49" charset="0"/>
                <a:ea typeface="ＭＳ ゴシック" pitchFamily="49" charset="-128"/>
              </a:rPr>
              <a:t>printf</a:t>
            </a: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("Memory error\n");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      exit(1);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  <a:ea typeface="ＭＳ ゴシック" pitchFamily="49" charset="-128"/>
              </a:rPr>
              <a:t>}</a:t>
            </a:r>
          </a:p>
        </p:txBody>
      </p:sp>
      <p:sp>
        <p:nvSpPr>
          <p:cNvPr id="133129" name="AutoShape 9"/>
          <p:cNvSpPr>
            <a:spLocks noChangeArrowheads="1"/>
          </p:cNvSpPr>
          <p:nvPr/>
        </p:nvSpPr>
        <p:spPr bwMode="auto">
          <a:xfrm>
            <a:off x="4122738" y="2780358"/>
            <a:ext cx="896937" cy="366712"/>
          </a:xfrm>
          <a:prstGeom prst="up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ja-JP" altLang="en-US"/>
          </a:p>
        </p:txBody>
      </p:sp>
      <p:sp>
        <p:nvSpPr>
          <p:cNvPr id="133130" name="Text Box 10"/>
          <p:cNvSpPr txBox="1">
            <a:spLocks noChangeArrowheads="1"/>
          </p:cNvSpPr>
          <p:nvPr/>
        </p:nvSpPr>
        <p:spPr bwMode="auto">
          <a:xfrm>
            <a:off x="4984750" y="2810520"/>
            <a:ext cx="32607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ja-JP" altLang="en-US" b="0"/>
              <a:t>上と下の表現は，同じもの</a:t>
            </a:r>
          </a:p>
        </p:txBody>
      </p:sp>
    </p:spTree>
    <p:extLst>
      <p:ext uri="{BB962C8B-B14F-4D97-AF65-F5344CB8AC3E}">
        <p14:creationId xmlns:p14="http://schemas.microsoft.com/office/powerpoint/2010/main" val="1178753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DDD7E-D3FC-4D77-B93B-6A74E306705D}" type="slidenum">
              <a:rPr lang="en-US" altLang="ja-JP"/>
              <a:pPr/>
              <a:t>29</a:t>
            </a:fld>
            <a:endParaRPr lang="en-US" altLang="ja-JP"/>
          </a:p>
        </p:txBody>
      </p:sp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ポインタ</a:t>
            </a:r>
            <a:r>
              <a:rPr lang="en-US" altLang="ja-JP"/>
              <a:t>(</a:t>
            </a:r>
            <a:r>
              <a:rPr lang="ja-JP" altLang="en-US"/>
              <a:t>アドレス</a:t>
            </a:r>
            <a:r>
              <a:rPr lang="en-US" altLang="ja-JP"/>
              <a:t>)</a:t>
            </a:r>
            <a:r>
              <a:rPr lang="ja-JP" altLang="en-US"/>
              <a:t>の初期化</a:t>
            </a:r>
            <a:r>
              <a:rPr lang="en-US" altLang="ja-JP"/>
              <a:t>2</a:t>
            </a:r>
          </a:p>
        </p:txBody>
      </p:sp>
      <p:sp>
        <p:nvSpPr>
          <p:cNvPr id="142339" name="Text Box 3"/>
          <p:cNvSpPr txBox="1">
            <a:spLocks noChangeArrowheads="1"/>
          </p:cNvSpPr>
          <p:nvPr/>
        </p:nvSpPr>
        <p:spPr bwMode="auto">
          <a:xfrm>
            <a:off x="463550" y="2362200"/>
            <a:ext cx="7353300" cy="1120775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>
                <a:latin typeface="Courier New" pitchFamily="49" charset="0"/>
                <a:ea typeface="ＭＳ ゴシック" pitchFamily="49" charset="-128"/>
              </a:rPr>
              <a:t>if ((p = malloc(sizeof(</a:t>
            </a:r>
            <a:r>
              <a:rPr lang="en-US" altLang="ja-JP" sz="2000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*p</a:t>
            </a:r>
            <a:r>
              <a:rPr lang="en-US" altLang="ja-JP" sz="2000">
                <a:latin typeface="Courier New" pitchFamily="49" charset="0"/>
                <a:ea typeface="ＭＳ ゴシック" pitchFamily="49" charset="-128"/>
              </a:rPr>
              <a:t>)*3)) == NULL) {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>
                <a:latin typeface="Courier New" pitchFamily="49" charset="0"/>
                <a:ea typeface="ＭＳ ゴシック" pitchFamily="49" charset="-128"/>
              </a:rPr>
              <a:t>      printf("Memory error\n");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>
                <a:latin typeface="Courier New" pitchFamily="49" charset="0"/>
                <a:ea typeface="ＭＳ ゴシック" pitchFamily="49" charset="-128"/>
              </a:rPr>
              <a:t>      exit(1);</a:t>
            </a:r>
          </a:p>
        </p:txBody>
      </p:sp>
      <p:sp>
        <p:nvSpPr>
          <p:cNvPr id="142345" name="AutoShape 9"/>
          <p:cNvSpPr>
            <a:spLocks/>
          </p:cNvSpPr>
          <p:nvPr/>
        </p:nvSpPr>
        <p:spPr bwMode="auto">
          <a:xfrm>
            <a:off x="5105400" y="3413125"/>
            <a:ext cx="3429000" cy="609600"/>
          </a:xfrm>
          <a:prstGeom prst="borderCallout1">
            <a:avLst>
              <a:gd name="adj1" fmla="val 18750"/>
              <a:gd name="adj2" fmla="val -2222"/>
              <a:gd name="adj3" fmla="val -118750"/>
              <a:gd name="adj4" fmla="val -2398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ja-JP">
                <a:latin typeface="Courier New" pitchFamily="49" charset="0"/>
              </a:rPr>
              <a:t>sizeof(int)</a:t>
            </a:r>
            <a:r>
              <a:rPr lang="ja-JP" altLang="en-US" b="0">
                <a:latin typeface="Courier New" pitchFamily="49" charset="0"/>
              </a:rPr>
              <a:t>の代わりに</a:t>
            </a:r>
            <a:r>
              <a:rPr lang="en-US" altLang="ja-JP">
                <a:latin typeface="Courier New" pitchFamily="49" charset="0"/>
              </a:rPr>
              <a:t>sizeof(*p)</a:t>
            </a:r>
            <a:r>
              <a:rPr lang="ja-JP" altLang="en-US" b="0"/>
              <a:t>としても，同じ意味</a:t>
            </a:r>
          </a:p>
          <a:p>
            <a:pPr algn="ctr"/>
            <a:endParaRPr lang="en-US" altLang="ja-JP" b="0"/>
          </a:p>
        </p:txBody>
      </p:sp>
    </p:spTree>
    <p:extLst>
      <p:ext uri="{BB962C8B-B14F-4D97-AF65-F5344CB8AC3E}">
        <p14:creationId xmlns:p14="http://schemas.microsoft.com/office/powerpoint/2010/main" val="2471279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0" sz="1000" b="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umimoji="1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umimoji="1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umimoji="1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umimoji="1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fld id="{E7C7E007-3793-45BD-980A-6FA357F57B60}" type="slidenum">
              <a:rPr lang="en-US" altLang="ja-JP" smtClean="0"/>
              <a:pPr/>
              <a:t>3</a:t>
            </a:fld>
            <a:endParaRPr lang="en-US" altLang="ja-JP"/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/>
              <a:t>アルゴリズムとデータ構造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0" lang="ja-JP" altLang="en-US"/>
              <a:t>配列とポインタ</a:t>
            </a:r>
          </a:p>
        </p:txBody>
      </p:sp>
    </p:spTree>
    <p:extLst>
      <p:ext uri="{BB962C8B-B14F-4D97-AF65-F5344CB8AC3E}">
        <p14:creationId xmlns:p14="http://schemas.microsoft.com/office/powerpoint/2010/main" val="877768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59D96-39CF-4EA6-B5D8-E11F843A8CBB}" type="slidenum">
              <a:rPr lang="en-US" altLang="ja-JP"/>
              <a:pPr/>
              <a:t>30</a:t>
            </a:fld>
            <a:endParaRPr lang="en-US" altLang="ja-JP"/>
          </a:p>
        </p:txBody>
      </p:sp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演習（提出不要）</a:t>
            </a:r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518506" cy="4530725"/>
          </a:xfrm>
        </p:spPr>
        <p:txBody>
          <a:bodyPr/>
          <a:lstStyle/>
          <a:p>
            <a:r>
              <a:rPr lang="ja-JP" altLang="en-US" sz="2800" dirty="0"/>
              <a:t>以下のプログラムを入力し，コンパイルと実行を試せ</a:t>
            </a:r>
          </a:p>
          <a:p>
            <a:pPr lvl="1">
              <a:lnSpc>
                <a:spcPct val="90000"/>
              </a:lnSpc>
            </a:pPr>
            <a:r>
              <a:rPr kumimoji="0" lang="en-US" altLang="ja-JP" sz="2300" dirty="0"/>
              <a:t>21</a:t>
            </a:r>
            <a:r>
              <a:rPr kumimoji="0" lang="ja-JP" altLang="en-US" sz="2300" dirty="0"/>
              <a:t>ページのプログラム</a:t>
            </a:r>
            <a:r>
              <a:rPr kumimoji="0" lang="en-US" altLang="ja-JP" sz="2300" dirty="0"/>
              <a:t>(sample4-9.c)</a:t>
            </a:r>
          </a:p>
          <a:p>
            <a:pPr lvl="2">
              <a:lnSpc>
                <a:spcPct val="90000"/>
              </a:lnSpc>
            </a:pPr>
            <a:r>
              <a:rPr kumimoji="0" lang="ja-JP" altLang="en-US" sz="2100" dirty="0"/>
              <a:t>実行すると</a:t>
            </a:r>
            <a:r>
              <a:rPr kumimoji="0" lang="en-US" altLang="ja-JP" sz="2100" dirty="0"/>
              <a:t>core</a:t>
            </a:r>
            <a:r>
              <a:rPr kumimoji="0" lang="ja-JP" altLang="en-US" sz="2100" dirty="0"/>
              <a:t>をダンプして止まる可能性がある</a:t>
            </a:r>
          </a:p>
          <a:p>
            <a:pPr lvl="2">
              <a:lnSpc>
                <a:spcPct val="90000"/>
              </a:lnSpc>
            </a:pPr>
            <a:r>
              <a:rPr kumimoji="0" lang="ja-JP" altLang="en-US" sz="2100" dirty="0"/>
              <a:t>あるいは，そのまま正常に実行されるように見えるかもしれない</a:t>
            </a:r>
          </a:p>
          <a:p>
            <a:pPr lvl="2">
              <a:lnSpc>
                <a:spcPct val="90000"/>
              </a:lnSpc>
            </a:pPr>
            <a:r>
              <a:rPr kumimoji="0" lang="ja-JP" altLang="en-US" sz="2100" dirty="0"/>
              <a:t>どうなるかは処理系に依存→</a:t>
            </a:r>
            <a:r>
              <a:rPr kumimoji="0" lang="ja-JP" altLang="en-US" sz="2100" b="1" u="sng" dirty="0">
                <a:solidFill>
                  <a:srgbClr val="FF0000"/>
                </a:solidFill>
              </a:rPr>
              <a:t>まともなプログラムでない</a:t>
            </a:r>
          </a:p>
          <a:p>
            <a:pPr lvl="1">
              <a:lnSpc>
                <a:spcPct val="90000"/>
              </a:lnSpc>
            </a:pPr>
            <a:r>
              <a:rPr kumimoji="0" lang="en-US" altLang="ja-JP" sz="2300" dirty="0"/>
              <a:t>22</a:t>
            </a:r>
            <a:r>
              <a:rPr kumimoji="0" lang="ja-JP" altLang="en-US" sz="2300" dirty="0"/>
              <a:t>ページのプログラム</a:t>
            </a:r>
            <a:r>
              <a:rPr kumimoji="0" lang="en-US" altLang="ja-JP" sz="2300" dirty="0"/>
              <a:t>(sample4-10.c)</a:t>
            </a:r>
          </a:p>
          <a:p>
            <a:pPr lvl="1">
              <a:lnSpc>
                <a:spcPct val="90000"/>
              </a:lnSpc>
            </a:pPr>
            <a:r>
              <a:rPr kumimoji="0" lang="en-US" altLang="ja-JP" sz="2300" dirty="0"/>
              <a:t>23</a:t>
            </a:r>
            <a:r>
              <a:rPr kumimoji="0" lang="ja-JP" altLang="en-US" sz="2300" dirty="0"/>
              <a:t>ページのプログラム</a:t>
            </a:r>
            <a:r>
              <a:rPr kumimoji="0" lang="en-US" altLang="ja-JP" sz="2300" dirty="0"/>
              <a:t>(sample4-11.c)</a:t>
            </a:r>
          </a:p>
          <a:p>
            <a:pPr lvl="1">
              <a:lnSpc>
                <a:spcPct val="90000"/>
              </a:lnSpc>
            </a:pPr>
            <a:r>
              <a:rPr kumimoji="0" lang="en-US" altLang="ja-JP" sz="2300" dirty="0"/>
              <a:t>25</a:t>
            </a:r>
            <a:r>
              <a:rPr kumimoji="0" lang="ja-JP" altLang="en-US" sz="2300" dirty="0"/>
              <a:t>ページのプログラム</a:t>
            </a:r>
            <a:r>
              <a:rPr kumimoji="0" lang="en-US" altLang="ja-JP" sz="2300" dirty="0"/>
              <a:t>(sample4-12.c)</a:t>
            </a:r>
          </a:p>
          <a:p>
            <a:pPr marL="0" indent="0">
              <a:buNone/>
            </a:pP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1498231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0" sz="10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fld id="{F5883965-9B71-4280-AA0C-83371692CF86}" type="slidenum">
              <a:rPr lang="en-US" altLang="ja-JP" smtClean="0"/>
              <a:pPr/>
              <a:t>31</a:t>
            </a:fld>
            <a:endParaRPr lang="en-US" altLang="ja-JP"/>
          </a:p>
        </p:txBody>
      </p:sp>
      <p:sp>
        <p:nvSpPr>
          <p:cNvPr id="26624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/>
              <a:t>アルゴリズムとデータ構造</a:t>
            </a:r>
          </a:p>
        </p:txBody>
      </p:sp>
      <p:sp>
        <p:nvSpPr>
          <p:cNvPr id="26624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0" lang="ja-JP" altLang="en-US"/>
              <a:t>構造体</a:t>
            </a:r>
          </a:p>
        </p:txBody>
      </p:sp>
    </p:spTree>
    <p:extLst>
      <p:ext uri="{BB962C8B-B14F-4D97-AF65-F5344CB8AC3E}">
        <p14:creationId xmlns:p14="http://schemas.microsoft.com/office/powerpoint/2010/main" val="17096198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CBE7F-38F3-4FC8-AE7F-D3AC525DA040}" type="slidenum">
              <a:rPr lang="en-US" altLang="ja-JP"/>
              <a:pPr/>
              <a:t>32</a:t>
            </a:fld>
            <a:endParaRPr lang="en-US" altLang="ja-JP"/>
          </a:p>
        </p:txBody>
      </p:sp>
      <p:sp>
        <p:nvSpPr>
          <p:cNvPr id="311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目次</a:t>
            </a:r>
          </a:p>
        </p:txBody>
      </p:sp>
      <p:sp>
        <p:nvSpPr>
          <p:cNvPr id="311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ja-JP" altLang="en-US">
                <a:latin typeface="ＭＳ Ｐゴシック" pitchFamily="50" charset="-128"/>
              </a:rPr>
              <a:t>構造体の概念，例</a:t>
            </a:r>
          </a:p>
          <a:p>
            <a:pPr algn="just"/>
            <a:r>
              <a:rPr lang="ja-JP" altLang="en-US">
                <a:latin typeface="ＭＳ Ｐゴシック" pitchFamily="50" charset="-128"/>
              </a:rPr>
              <a:t>構造体メンバへのアクセス，構造体のネスト</a:t>
            </a:r>
          </a:p>
          <a:p>
            <a:pPr algn="just"/>
            <a:r>
              <a:rPr kumimoji="0" lang="ja-JP" altLang="en-US">
                <a:latin typeface="ＭＳ Ｐゴシック" pitchFamily="50" charset="-128"/>
              </a:rPr>
              <a:t>構造体のポインタ</a:t>
            </a:r>
          </a:p>
        </p:txBody>
      </p:sp>
    </p:spTree>
    <p:extLst>
      <p:ext uri="{BB962C8B-B14F-4D97-AF65-F5344CB8AC3E}">
        <p14:creationId xmlns:p14="http://schemas.microsoft.com/office/powerpoint/2010/main" val="97697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8DD5-4856-466D-AB54-D057BE091B92}" type="slidenum">
              <a:rPr lang="en-US" altLang="ja-JP"/>
              <a:pPr/>
              <a:t>33</a:t>
            </a:fld>
            <a:endParaRPr lang="en-US" altLang="ja-JP"/>
          </a:p>
        </p:txBody>
      </p:sp>
      <p:sp>
        <p:nvSpPr>
          <p:cNvPr id="286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構造体の概念</a:t>
            </a:r>
          </a:p>
        </p:txBody>
      </p:sp>
      <p:sp>
        <p:nvSpPr>
          <p:cNvPr id="286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09061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ja-JP" altLang="en-US" sz="2600">
                <a:latin typeface="ＭＳ Ｐゴシック" pitchFamily="50" charset="-128"/>
              </a:rPr>
              <a:t>型の異なる複数の変数をバンドルし，あたかも一つの変数であるがごとく取り扱うことを可能にする</a:t>
            </a:r>
          </a:p>
          <a:p>
            <a:pPr>
              <a:lnSpc>
                <a:spcPct val="90000"/>
              </a:lnSpc>
            </a:pPr>
            <a:endParaRPr lang="en-US" altLang="ja-JP" sz="2400"/>
          </a:p>
        </p:txBody>
      </p:sp>
      <p:sp>
        <p:nvSpPr>
          <p:cNvPr id="286724" name="Text Box 4"/>
          <p:cNvSpPr txBox="1">
            <a:spLocks noChangeArrowheads="1"/>
          </p:cNvSpPr>
          <p:nvPr/>
        </p:nvSpPr>
        <p:spPr bwMode="auto">
          <a:xfrm>
            <a:off x="1258888" y="2871788"/>
            <a:ext cx="3011487" cy="1700212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sz="2400" b="1">
                <a:latin typeface="Courier New" pitchFamily="49" charset="0"/>
              </a:rPr>
              <a:t>struct point {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sz="2400" b="1">
                <a:latin typeface="Courier New" pitchFamily="49" charset="0"/>
              </a:rPr>
              <a:t>  int x;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sz="2400" b="1">
                <a:latin typeface="Courier New" pitchFamily="49" charset="0"/>
              </a:rPr>
              <a:t>  int y;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sz="2400" b="1">
                <a:latin typeface="Courier New" pitchFamily="49" charset="0"/>
              </a:rPr>
              <a:t>};</a:t>
            </a:r>
          </a:p>
        </p:txBody>
      </p:sp>
      <p:sp>
        <p:nvSpPr>
          <p:cNvPr id="286725" name="Rectangle 5"/>
          <p:cNvSpPr>
            <a:spLocks noChangeArrowheads="1"/>
          </p:cNvSpPr>
          <p:nvPr/>
        </p:nvSpPr>
        <p:spPr bwMode="auto">
          <a:xfrm>
            <a:off x="6234113" y="3251200"/>
            <a:ext cx="1668462" cy="46513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86726" name="Rectangle 6"/>
          <p:cNvSpPr>
            <a:spLocks noChangeArrowheads="1"/>
          </p:cNvSpPr>
          <p:nvPr/>
        </p:nvSpPr>
        <p:spPr bwMode="auto">
          <a:xfrm>
            <a:off x="6234113" y="3698875"/>
            <a:ext cx="1668462" cy="46513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86727" name="Rectangle 7"/>
          <p:cNvSpPr>
            <a:spLocks noChangeArrowheads="1"/>
          </p:cNvSpPr>
          <p:nvPr/>
        </p:nvSpPr>
        <p:spPr bwMode="auto">
          <a:xfrm>
            <a:off x="6232525" y="3236913"/>
            <a:ext cx="1668463" cy="928687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86728" name="Text Box 8"/>
          <p:cNvSpPr txBox="1">
            <a:spLocks noChangeArrowheads="1"/>
          </p:cNvSpPr>
          <p:nvPr/>
        </p:nvSpPr>
        <p:spPr bwMode="auto">
          <a:xfrm>
            <a:off x="4541838" y="2887663"/>
            <a:ext cx="23653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1800" b="1">
                <a:latin typeface="Courier New" pitchFamily="49" charset="0"/>
              </a:rPr>
              <a:t>struct point</a:t>
            </a:r>
            <a:r>
              <a:rPr lang="ja-JP" altLang="en-US" sz="1800"/>
              <a:t>型</a:t>
            </a:r>
          </a:p>
        </p:txBody>
      </p:sp>
      <p:sp>
        <p:nvSpPr>
          <p:cNvPr id="286729" name="Text Box 9"/>
          <p:cNvSpPr txBox="1">
            <a:spLocks noChangeArrowheads="1"/>
          </p:cNvSpPr>
          <p:nvPr/>
        </p:nvSpPr>
        <p:spPr bwMode="auto">
          <a:xfrm>
            <a:off x="5686425" y="3292475"/>
            <a:ext cx="5381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1800" b="1">
                <a:latin typeface="Courier New" pitchFamily="49" charset="0"/>
              </a:rPr>
              <a:t>x</a:t>
            </a:r>
            <a:endParaRPr lang="en-US" altLang="ja-JP" sz="1800"/>
          </a:p>
        </p:txBody>
      </p:sp>
      <p:sp>
        <p:nvSpPr>
          <p:cNvPr id="286730" name="Text Box 10"/>
          <p:cNvSpPr txBox="1">
            <a:spLocks noChangeArrowheads="1"/>
          </p:cNvSpPr>
          <p:nvPr/>
        </p:nvSpPr>
        <p:spPr bwMode="auto">
          <a:xfrm>
            <a:off x="5684838" y="3711575"/>
            <a:ext cx="5381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1800" b="1">
                <a:latin typeface="Courier New" pitchFamily="49" charset="0"/>
              </a:rPr>
              <a:t>y</a:t>
            </a:r>
            <a:endParaRPr lang="en-US" altLang="ja-JP" sz="1800"/>
          </a:p>
        </p:txBody>
      </p:sp>
      <p:sp>
        <p:nvSpPr>
          <p:cNvPr id="286731" name="Text Box 11"/>
          <p:cNvSpPr txBox="1">
            <a:spLocks noChangeArrowheads="1"/>
          </p:cNvSpPr>
          <p:nvPr/>
        </p:nvSpPr>
        <p:spPr bwMode="auto">
          <a:xfrm>
            <a:off x="769938" y="4949825"/>
            <a:ext cx="8169275" cy="760413"/>
          </a:xfrm>
          <a:prstGeom prst="rect">
            <a:avLst/>
          </a:prstGeom>
          <a:noFill/>
          <a:ln w="5715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n"/>
            </a:pPr>
            <a:r>
              <a:rPr lang="ja-JP" altLang="en-US"/>
              <a:t>通常の</a:t>
            </a:r>
            <a:r>
              <a:rPr lang="en-US" altLang="ja-JP" b="1">
                <a:latin typeface="Courier New" pitchFamily="49" charset="0"/>
              </a:rPr>
              <a:t>int</a:t>
            </a:r>
            <a:r>
              <a:rPr lang="ja-JP" altLang="en-US"/>
              <a:t>型や</a:t>
            </a:r>
            <a:r>
              <a:rPr lang="en-US" altLang="ja-JP" b="1">
                <a:latin typeface="Courier New" pitchFamily="49" charset="0"/>
              </a:rPr>
              <a:t>char</a:t>
            </a:r>
            <a:r>
              <a:rPr lang="ja-JP" altLang="en-US"/>
              <a:t>型に加えて，新たに</a:t>
            </a:r>
            <a:r>
              <a:rPr lang="en-US" altLang="ja-JP" b="1">
                <a:latin typeface="Courier New" pitchFamily="49" charset="0"/>
              </a:rPr>
              <a:t>struct point</a:t>
            </a:r>
            <a:r>
              <a:rPr lang="ja-JP" altLang="en-US"/>
              <a:t>型ができたと思うことにする</a:t>
            </a:r>
          </a:p>
          <a:p>
            <a:pPr>
              <a:spcBef>
                <a:spcPct val="50000"/>
              </a:spcBef>
              <a:buFont typeface="Wingdings" pitchFamily="2" charset="2"/>
              <a:buChar char="n"/>
            </a:pPr>
            <a:r>
              <a:rPr lang="ja-JP" altLang="en-US"/>
              <a:t>上記のように構造体を宣言しただけでは，変数は定義されずメモリは割り当てられない</a:t>
            </a:r>
          </a:p>
        </p:txBody>
      </p:sp>
      <p:sp>
        <p:nvSpPr>
          <p:cNvPr id="286733" name="AutoShape 13"/>
          <p:cNvSpPr>
            <a:spLocks/>
          </p:cNvSpPr>
          <p:nvPr/>
        </p:nvSpPr>
        <p:spPr bwMode="auto">
          <a:xfrm>
            <a:off x="3262313" y="3779838"/>
            <a:ext cx="1465262" cy="296862"/>
          </a:xfrm>
          <a:prstGeom prst="borderCallout1">
            <a:avLst>
              <a:gd name="adj1" fmla="val 38505"/>
              <a:gd name="adj2" fmla="val -5199"/>
              <a:gd name="adj3" fmla="val -78074"/>
              <a:gd name="adj4" fmla="val -2817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ja-JP" altLang="en-US"/>
              <a:t>構造体メンバ</a:t>
            </a:r>
          </a:p>
        </p:txBody>
      </p:sp>
      <p:sp>
        <p:nvSpPr>
          <p:cNvPr id="286734" name="AutoShape 14"/>
          <p:cNvSpPr>
            <a:spLocks/>
          </p:cNvSpPr>
          <p:nvPr/>
        </p:nvSpPr>
        <p:spPr bwMode="auto">
          <a:xfrm>
            <a:off x="176213" y="2471738"/>
            <a:ext cx="1465262" cy="296862"/>
          </a:xfrm>
          <a:prstGeom prst="borderCallout1">
            <a:avLst>
              <a:gd name="adj1" fmla="val 38505"/>
              <a:gd name="adj2" fmla="val 105199"/>
              <a:gd name="adj3" fmla="val 147060"/>
              <a:gd name="adj4" fmla="val 1912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ja-JP" altLang="en-US"/>
              <a:t>構造体タグ</a:t>
            </a:r>
          </a:p>
        </p:txBody>
      </p:sp>
    </p:spTree>
    <p:extLst>
      <p:ext uri="{BB962C8B-B14F-4D97-AF65-F5344CB8AC3E}">
        <p14:creationId xmlns:p14="http://schemas.microsoft.com/office/powerpoint/2010/main" val="1856003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196178" y="6248400"/>
            <a:ext cx="942278" cy="457200"/>
          </a:xfrm>
        </p:spPr>
        <p:txBody>
          <a:bodyPr/>
          <a:lstStyle/>
          <a:p>
            <a:fld id="{B6C036F4-208F-4C28-B308-68ED4A0BD210}" type="slidenum">
              <a:rPr lang="en-US" altLang="ja-JP"/>
              <a:pPr/>
              <a:t>34</a:t>
            </a:fld>
            <a:endParaRPr lang="en-US" altLang="ja-JP"/>
          </a:p>
        </p:txBody>
      </p:sp>
      <p:sp>
        <p:nvSpPr>
          <p:cNvPr id="287746" name="Text Box 2"/>
          <p:cNvSpPr txBox="1">
            <a:spLocks noChangeArrowheads="1"/>
          </p:cNvSpPr>
          <p:nvPr/>
        </p:nvSpPr>
        <p:spPr bwMode="auto">
          <a:xfrm>
            <a:off x="279400" y="1147763"/>
            <a:ext cx="8585200" cy="5672137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60000"/>
              </a:lnSpc>
              <a:spcBef>
                <a:spcPct val="50000"/>
              </a:spcBef>
            </a:pPr>
            <a:r>
              <a:rPr kumimoji="0" lang="en-US" altLang="ja-JP" sz="2000" b="1" dirty="0">
                <a:latin typeface="Courier New" pitchFamily="49" charset="0"/>
              </a:rPr>
              <a:t>#include &lt;</a:t>
            </a:r>
            <a:r>
              <a:rPr kumimoji="0" lang="en-US" altLang="ja-JP" sz="2000" b="1" dirty="0" err="1">
                <a:latin typeface="Courier New" pitchFamily="49" charset="0"/>
              </a:rPr>
              <a:t>stdio.h</a:t>
            </a:r>
            <a:r>
              <a:rPr kumimoji="0" lang="en-US" altLang="ja-JP" sz="2000" b="1" dirty="0">
                <a:latin typeface="Courier New" pitchFamily="49" charset="0"/>
              </a:rPr>
              <a:t>&gt;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kumimoji="0" lang="en-US" altLang="ja-JP" sz="2000" b="1" dirty="0" err="1">
                <a:latin typeface="Courier New" pitchFamily="49" charset="0"/>
              </a:rPr>
              <a:t>struct</a:t>
            </a:r>
            <a:r>
              <a:rPr kumimoji="0" lang="en-US" altLang="ja-JP" sz="2000" b="1" dirty="0">
                <a:latin typeface="Courier New" pitchFamily="49" charset="0"/>
              </a:rPr>
              <a:t> point {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kumimoji="0" lang="en-US" altLang="ja-JP" sz="2000" b="1" dirty="0">
                <a:latin typeface="Courier New" pitchFamily="49" charset="0"/>
              </a:rPr>
              <a:t>    </a:t>
            </a:r>
            <a:r>
              <a:rPr kumimoji="0" lang="en-US" altLang="ja-JP" sz="2000" b="1" dirty="0" err="1">
                <a:latin typeface="Courier New" pitchFamily="49" charset="0"/>
              </a:rPr>
              <a:t>int</a:t>
            </a:r>
            <a:r>
              <a:rPr kumimoji="0" lang="en-US" altLang="ja-JP" sz="2000" b="1" dirty="0">
                <a:latin typeface="Courier New" pitchFamily="49" charset="0"/>
              </a:rPr>
              <a:t> x;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kumimoji="0" lang="en-US" altLang="ja-JP" sz="2000" b="1" dirty="0">
                <a:latin typeface="Courier New" pitchFamily="49" charset="0"/>
              </a:rPr>
              <a:t>    </a:t>
            </a:r>
            <a:r>
              <a:rPr kumimoji="0" lang="en-US" altLang="ja-JP" sz="2000" b="1" dirty="0" err="1">
                <a:latin typeface="Courier New" pitchFamily="49" charset="0"/>
              </a:rPr>
              <a:t>int</a:t>
            </a:r>
            <a:r>
              <a:rPr kumimoji="0" lang="en-US" altLang="ja-JP" sz="2000" b="1" dirty="0">
                <a:latin typeface="Courier New" pitchFamily="49" charset="0"/>
              </a:rPr>
              <a:t> y;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kumimoji="0" lang="en-US" altLang="ja-JP" sz="2000" b="1" dirty="0">
                <a:latin typeface="Courier New" pitchFamily="49" charset="0"/>
              </a:rPr>
              <a:t>};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endParaRPr kumimoji="0" lang="en-US" altLang="ja-JP" sz="2000" b="1" dirty="0">
              <a:latin typeface="Courier New" pitchFamily="49" charset="0"/>
            </a:endParaRP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kumimoji="0" lang="en-US" altLang="ja-JP" sz="2000" b="1" dirty="0" err="1">
                <a:latin typeface="Courier New" pitchFamily="49" charset="0"/>
              </a:rPr>
              <a:t>int</a:t>
            </a:r>
            <a:r>
              <a:rPr kumimoji="0" lang="en-US" altLang="ja-JP" sz="2000" b="1" dirty="0">
                <a:latin typeface="Courier New" pitchFamily="49" charset="0"/>
              </a:rPr>
              <a:t> main(void)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kumimoji="0" lang="en-US" altLang="ja-JP" sz="2000" b="1" dirty="0">
                <a:latin typeface="Courier New" pitchFamily="49" charset="0"/>
              </a:rPr>
              <a:t>{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kumimoji="0" lang="en-US" altLang="ja-JP" sz="2000" b="1" dirty="0">
                <a:latin typeface="Courier New" pitchFamily="49" charset="0"/>
              </a:rPr>
              <a:t>  </a:t>
            </a:r>
            <a:r>
              <a:rPr kumimoji="0" lang="en-US" altLang="ja-JP" sz="2000" b="1" dirty="0" err="1">
                <a:latin typeface="Courier New" pitchFamily="49" charset="0"/>
              </a:rPr>
              <a:t>struct</a:t>
            </a:r>
            <a:r>
              <a:rPr kumimoji="0" lang="en-US" altLang="ja-JP" sz="2000" b="1" dirty="0">
                <a:latin typeface="Courier New" pitchFamily="49" charset="0"/>
              </a:rPr>
              <a:t> point p1;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kumimoji="0" lang="en-US" altLang="ja-JP" sz="2000" b="1" dirty="0">
                <a:latin typeface="Courier New" pitchFamily="49" charset="0"/>
              </a:rPr>
              <a:t>  </a:t>
            </a:r>
            <a:r>
              <a:rPr kumimoji="0" lang="en-US" altLang="ja-JP" sz="2000" b="1" dirty="0" err="1">
                <a:latin typeface="Courier New" pitchFamily="49" charset="0"/>
              </a:rPr>
              <a:t>struct</a:t>
            </a:r>
            <a:r>
              <a:rPr kumimoji="0" lang="en-US" altLang="ja-JP" sz="2000" b="1" dirty="0">
                <a:latin typeface="Courier New" pitchFamily="49" charset="0"/>
              </a:rPr>
              <a:t> point p2;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endParaRPr kumimoji="0" lang="en-US" altLang="ja-JP" sz="2000" b="1" dirty="0">
              <a:latin typeface="Courier New" pitchFamily="49" charset="0"/>
            </a:endParaRP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kumimoji="0" lang="en-US" altLang="ja-JP" sz="2000" b="1" dirty="0">
                <a:latin typeface="Courier New" pitchFamily="49" charset="0"/>
              </a:rPr>
              <a:t>  p1.x = 1; p1.y = 0;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kumimoji="0" lang="en-US" altLang="ja-JP" sz="2000" b="1" dirty="0">
                <a:latin typeface="Courier New" pitchFamily="49" charset="0"/>
              </a:rPr>
              <a:t>  p2 = p1;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kumimoji="0" lang="en-US" altLang="ja-JP" sz="2000" b="1" dirty="0">
                <a:latin typeface="Courier New" pitchFamily="49" charset="0"/>
              </a:rPr>
              <a:t>  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kumimoji="0" lang="en-US" altLang="ja-JP" sz="2000" b="1" dirty="0">
                <a:latin typeface="Courier New" pitchFamily="49" charset="0"/>
              </a:rPr>
              <a:t>  </a:t>
            </a:r>
            <a:r>
              <a:rPr kumimoji="0" lang="en-US" altLang="ja-JP" sz="2000" b="1" dirty="0" err="1">
                <a:latin typeface="Courier New" pitchFamily="49" charset="0"/>
              </a:rPr>
              <a:t>printf</a:t>
            </a:r>
            <a:r>
              <a:rPr kumimoji="0" lang="en-US" altLang="ja-JP" sz="2000" b="1" dirty="0">
                <a:latin typeface="Courier New" pitchFamily="49" charset="0"/>
              </a:rPr>
              <a:t>("%d %d\n", p1.x, p1.y);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kumimoji="0" lang="en-US" altLang="ja-JP" sz="2000" b="1" dirty="0">
                <a:latin typeface="Courier New" pitchFamily="49" charset="0"/>
              </a:rPr>
              <a:t>  return 0;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kumimoji="0" lang="en-US" altLang="ja-JP" sz="2000" b="1" dirty="0">
                <a:latin typeface="Courier New" pitchFamily="49" charset="0"/>
              </a:rPr>
              <a:t>}</a:t>
            </a:r>
          </a:p>
        </p:txBody>
      </p:sp>
      <p:sp>
        <p:nvSpPr>
          <p:cNvPr id="287747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ja-JP" altLang="en-US"/>
              <a:t>構造体の例</a:t>
            </a:r>
          </a:p>
        </p:txBody>
      </p:sp>
      <p:sp>
        <p:nvSpPr>
          <p:cNvPr id="287752" name="Text Box 8"/>
          <p:cNvSpPr txBox="1">
            <a:spLocks noChangeArrowheads="1"/>
          </p:cNvSpPr>
          <p:nvPr/>
        </p:nvSpPr>
        <p:spPr bwMode="auto">
          <a:xfrm>
            <a:off x="2859088" y="3132138"/>
            <a:ext cx="6253162" cy="423862"/>
          </a:xfrm>
          <a:prstGeom prst="rect">
            <a:avLst/>
          </a:prstGeom>
          <a:solidFill>
            <a:schemeClr val="accent1"/>
          </a:solidFill>
          <a:ln w="5715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n"/>
            </a:pPr>
            <a:r>
              <a:rPr lang="ja-JP" altLang="en-US" sz="1800"/>
              <a:t>変数</a:t>
            </a:r>
            <a:r>
              <a:rPr lang="en-US" altLang="ja-JP" sz="1800" b="1">
                <a:latin typeface="Courier New" pitchFamily="49" charset="0"/>
              </a:rPr>
              <a:t>p1</a:t>
            </a:r>
            <a:r>
              <a:rPr lang="ja-JP" altLang="en-US" sz="1800"/>
              <a:t>と</a:t>
            </a:r>
            <a:r>
              <a:rPr lang="en-US" altLang="ja-JP" sz="1800" b="1">
                <a:latin typeface="Courier New" pitchFamily="49" charset="0"/>
              </a:rPr>
              <a:t>p2</a:t>
            </a:r>
            <a:r>
              <a:rPr lang="ja-JP" altLang="en-US" sz="1800"/>
              <a:t>を定義して，はじめて，メモリが確保される</a:t>
            </a:r>
          </a:p>
        </p:txBody>
      </p:sp>
      <p:sp>
        <p:nvSpPr>
          <p:cNvPr id="287753" name="AutoShape 9"/>
          <p:cNvSpPr>
            <a:spLocks/>
          </p:cNvSpPr>
          <p:nvPr/>
        </p:nvSpPr>
        <p:spPr bwMode="auto">
          <a:xfrm>
            <a:off x="4830763" y="4518025"/>
            <a:ext cx="3484562" cy="304800"/>
          </a:xfrm>
          <a:prstGeom prst="borderCallout1">
            <a:avLst>
              <a:gd name="adj1" fmla="val -25000"/>
              <a:gd name="adj2" fmla="val 96718"/>
              <a:gd name="adj3" fmla="val -25000"/>
              <a:gd name="adj4" fmla="val -11863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ja-JP" b="1">
                <a:latin typeface="Courier New" pitchFamily="49" charset="0"/>
              </a:rPr>
              <a:t>struct point</a:t>
            </a:r>
            <a:r>
              <a:rPr lang="ja-JP" altLang="en-US" b="1">
                <a:latin typeface="Courier New" pitchFamily="49" charset="0"/>
              </a:rPr>
              <a:t>型</a:t>
            </a:r>
            <a:r>
              <a:rPr lang="ja-JP" altLang="en-US">
                <a:latin typeface="Courier New" pitchFamily="49" charset="0"/>
              </a:rPr>
              <a:t>の変数</a:t>
            </a:r>
            <a:r>
              <a:rPr lang="en-US" altLang="ja-JP" b="1">
                <a:latin typeface="Courier New" pitchFamily="49" charset="0"/>
              </a:rPr>
              <a:t>p2</a:t>
            </a:r>
            <a:r>
              <a:rPr lang="ja-JP" altLang="en-US">
                <a:latin typeface="Courier New" pitchFamily="49" charset="0"/>
              </a:rPr>
              <a:t>の定義</a:t>
            </a:r>
            <a:endParaRPr lang="ja-JP" altLang="en-US" b="1">
              <a:latin typeface="Courier New" pitchFamily="49" charset="0"/>
            </a:endParaRPr>
          </a:p>
        </p:txBody>
      </p:sp>
      <p:sp>
        <p:nvSpPr>
          <p:cNvPr id="287754" name="AutoShape 10"/>
          <p:cNvSpPr>
            <a:spLocks/>
          </p:cNvSpPr>
          <p:nvPr/>
        </p:nvSpPr>
        <p:spPr bwMode="auto">
          <a:xfrm>
            <a:off x="4857750" y="3678238"/>
            <a:ext cx="3430588" cy="320675"/>
          </a:xfrm>
          <a:prstGeom prst="borderCallout1">
            <a:avLst>
              <a:gd name="adj1" fmla="val 123764"/>
              <a:gd name="adj2" fmla="val 96667"/>
              <a:gd name="adj3" fmla="val 123764"/>
              <a:gd name="adj4" fmla="val -12179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ja-JP" b="1">
                <a:latin typeface="Courier New" pitchFamily="49" charset="0"/>
              </a:rPr>
              <a:t>struct point</a:t>
            </a:r>
            <a:r>
              <a:rPr lang="ja-JP" altLang="en-US" b="1">
                <a:latin typeface="Courier New" pitchFamily="49" charset="0"/>
              </a:rPr>
              <a:t>型</a:t>
            </a:r>
            <a:r>
              <a:rPr lang="ja-JP" altLang="en-US">
                <a:latin typeface="Courier New" pitchFamily="49" charset="0"/>
              </a:rPr>
              <a:t>の変数</a:t>
            </a:r>
            <a:r>
              <a:rPr lang="en-US" altLang="ja-JP" b="1">
                <a:latin typeface="Courier New" pitchFamily="49" charset="0"/>
              </a:rPr>
              <a:t>p1</a:t>
            </a:r>
            <a:r>
              <a:rPr lang="ja-JP" altLang="en-US">
                <a:latin typeface="Courier New" pitchFamily="49" charset="0"/>
              </a:rPr>
              <a:t>の定義</a:t>
            </a:r>
            <a:endParaRPr lang="ja-JP" altLang="en-US" b="1">
              <a:latin typeface="Courier New" pitchFamily="49" charset="0"/>
            </a:endParaRPr>
          </a:p>
        </p:txBody>
      </p:sp>
      <p:sp>
        <p:nvSpPr>
          <p:cNvPr id="287756" name="Rectangle 12"/>
          <p:cNvSpPr>
            <a:spLocks noChangeArrowheads="1"/>
          </p:cNvSpPr>
          <p:nvPr/>
        </p:nvSpPr>
        <p:spPr bwMode="auto">
          <a:xfrm>
            <a:off x="7316788" y="742950"/>
            <a:ext cx="15287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sample5-1.c</a:t>
            </a:r>
          </a:p>
        </p:txBody>
      </p:sp>
      <p:sp>
        <p:nvSpPr>
          <p:cNvPr id="287757" name="Rectangle 13"/>
          <p:cNvSpPr>
            <a:spLocks noChangeArrowheads="1"/>
          </p:cNvSpPr>
          <p:nvPr/>
        </p:nvSpPr>
        <p:spPr bwMode="auto">
          <a:xfrm>
            <a:off x="550863" y="4775200"/>
            <a:ext cx="3097212" cy="368300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87758" name="AutoShape 14"/>
          <p:cNvSpPr>
            <a:spLocks/>
          </p:cNvSpPr>
          <p:nvPr/>
        </p:nvSpPr>
        <p:spPr bwMode="auto">
          <a:xfrm>
            <a:off x="3890963" y="5167313"/>
            <a:ext cx="2679700" cy="641350"/>
          </a:xfrm>
          <a:prstGeom prst="borderCallout1">
            <a:avLst>
              <a:gd name="adj1" fmla="val 17824"/>
              <a:gd name="adj2" fmla="val -2843"/>
              <a:gd name="adj3" fmla="val 18069"/>
              <a:gd name="adj4" fmla="val -6759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ja-JP" altLang="en-US"/>
              <a:t>通常のデータ型と同様に，構造体どうしの代入もできる</a:t>
            </a:r>
          </a:p>
          <a:p>
            <a:pPr algn="ctr"/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925172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BBAD3-5599-4AEB-9052-ECB2EE359F6D}" type="slidenum">
              <a:rPr lang="en-US" altLang="ja-JP"/>
              <a:pPr/>
              <a:t>35</a:t>
            </a:fld>
            <a:endParaRPr lang="en-US" altLang="ja-JP"/>
          </a:p>
        </p:txBody>
      </p:sp>
      <p:sp>
        <p:nvSpPr>
          <p:cNvPr id="332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構造体メンバへのアクセス</a:t>
            </a:r>
          </a:p>
        </p:txBody>
      </p:sp>
      <p:sp>
        <p:nvSpPr>
          <p:cNvPr id="332803" name="Text Box 3"/>
          <p:cNvSpPr txBox="1">
            <a:spLocks noChangeArrowheads="1"/>
          </p:cNvSpPr>
          <p:nvPr/>
        </p:nvSpPr>
        <p:spPr bwMode="auto">
          <a:xfrm>
            <a:off x="2459038" y="2018229"/>
            <a:ext cx="4224337" cy="40011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ja-JP" sz="2000" b="1">
                <a:latin typeface="Courier New" pitchFamily="49" charset="0"/>
              </a:rPr>
              <a:t>p1.x = 1; p1.y = 0;</a:t>
            </a:r>
          </a:p>
        </p:txBody>
      </p:sp>
      <p:sp>
        <p:nvSpPr>
          <p:cNvPr id="332804" name="Rectangle 4"/>
          <p:cNvSpPr>
            <a:spLocks noChangeArrowheads="1"/>
          </p:cNvSpPr>
          <p:nvPr/>
        </p:nvSpPr>
        <p:spPr bwMode="auto">
          <a:xfrm>
            <a:off x="3725863" y="4310063"/>
            <a:ext cx="1668462" cy="465137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32805" name="Rectangle 5"/>
          <p:cNvSpPr>
            <a:spLocks noChangeArrowheads="1"/>
          </p:cNvSpPr>
          <p:nvPr/>
        </p:nvSpPr>
        <p:spPr bwMode="auto">
          <a:xfrm>
            <a:off x="3725863" y="4757738"/>
            <a:ext cx="1668462" cy="465137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32806" name="Rectangle 6"/>
          <p:cNvSpPr>
            <a:spLocks noChangeArrowheads="1"/>
          </p:cNvSpPr>
          <p:nvPr/>
        </p:nvSpPr>
        <p:spPr bwMode="auto">
          <a:xfrm>
            <a:off x="3724275" y="4295775"/>
            <a:ext cx="1668463" cy="928688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32807" name="Text Box 7"/>
          <p:cNvSpPr txBox="1">
            <a:spLocks noChangeArrowheads="1"/>
          </p:cNvSpPr>
          <p:nvPr/>
        </p:nvSpPr>
        <p:spPr bwMode="auto">
          <a:xfrm>
            <a:off x="2744788" y="3829050"/>
            <a:ext cx="33956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1800" b="1">
                <a:latin typeface="Courier New" pitchFamily="49" charset="0"/>
              </a:rPr>
              <a:t>struct point</a:t>
            </a:r>
            <a:r>
              <a:rPr lang="ja-JP" altLang="en-US" sz="1800"/>
              <a:t>型の変数</a:t>
            </a:r>
            <a:r>
              <a:rPr lang="en-US" altLang="ja-JP" sz="1800" b="1">
                <a:latin typeface="Courier New" pitchFamily="49" charset="0"/>
              </a:rPr>
              <a:t>p1</a:t>
            </a:r>
            <a:endParaRPr lang="en-US" altLang="ja-JP" sz="1800">
              <a:latin typeface="Courier New" pitchFamily="49" charset="0"/>
            </a:endParaRPr>
          </a:p>
        </p:txBody>
      </p:sp>
      <p:sp>
        <p:nvSpPr>
          <p:cNvPr id="332808" name="Text Box 8"/>
          <p:cNvSpPr txBox="1">
            <a:spLocks noChangeArrowheads="1"/>
          </p:cNvSpPr>
          <p:nvPr/>
        </p:nvSpPr>
        <p:spPr bwMode="auto">
          <a:xfrm>
            <a:off x="3178175" y="4351338"/>
            <a:ext cx="5381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1800" b="1">
                <a:latin typeface="Courier New" pitchFamily="49" charset="0"/>
              </a:rPr>
              <a:t>x</a:t>
            </a:r>
            <a:endParaRPr lang="en-US" altLang="ja-JP" sz="1800"/>
          </a:p>
        </p:txBody>
      </p:sp>
      <p:sp>
        <p:nvSpPr>
          <p:cNvPr id="332809" name="Text Box 9"/>
          <p:cNvSpPr txBox="1">
            <a:spLocks noChangeArrowheads="1"/>
          </p:cNvSpPr>
          <p:nvPr/>
        </p:nvSpPr>
        <p:spPr bwMode="auto">
          <a:xfrm>
            <a:off x="3176588" y="4770438"/>
            <a:ext cx="5381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1800" b="1">
                <a:latin typeface="Courier New" pitchFamily="49" charset="0"/>
              </a:rPr>
              <a:t>y</a:t>
            </a:r>
            <a:endParaRPr lang="en-US" altLang="ja-JP" sz="1800"/>
          </a:p>
        </p:txBody>
      </p:sp>
      <p:sp>
        <p:nvSpPr>
          <p:cNvPr id="332810" name="Text Box 10"/>
          <p:cNvSpPr txBox="1">
            <a:spLocks noChangeArrowheads="1"/>
          </p:cNvSpPr>
          <p:nvPr/>
        </p:nvSpPr>
        <p:spPr bwMode="auto">
          <a:xfrm>
            <a:off x="4313238" y="4352925"/>
            <a:ext cx="4921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1800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32811" name="Text Box 11"/>
          <p:cNvSpPr txBox="1">
            <a:spLocks noChangeArrowheads="1"/>
          </p:cNvSpPr>
          <p:nvPr/>
        </p:nvSpPr>
        <p:spPr bwMode="auto">
          <a:xfrm>
            <a:off x="4313238" y="4814888"/>
            <a:ext cx="4921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1800" b="1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32812" name="AutoShape 12"/>
          <p:cNvSpPr>
            <a:spLocks/>
          </p:cNvSpPr>
          <p:nvPr/>
        </p:nvSpPr>
        <p:spPr bwMode="auto">
          <a:xfrm>
            <a:off x="5299075" y="3251200"/>
            <a:ext cx="2176463" cy="354013"/>
          </a:xfrm>
          <a:prstGeom prst="borderCallout1">
            <a:avLst>
              <a:gd name="adj1" fmla="val 32287"/>
              <a:gd name="adj2" fmla="val -3500"/>
              <a:gd name="adj3" fmla="val -254849"/>
              <a:gd name="adj4" fmla="val -3700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ja-JP" altLang="en-US" sz="1800"/>
              <a:t>ドットによって区切る</a:t>
            </a:r>
          </a:p>
        </p:txBody>
      </p:sp>
    </p:spTree>
    <p:extLst>
      <p:ext uri="{BB962C8B-B14F-4D97-AF65-F5344CB8AC3E}">
        <p14:creationId xmlns:p14="http://schemas.microsoft.com/office/powerpoint/2010/main" val="87117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2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2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2810" grpId="0"/>
      <p:bldP spid="3328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6553200" y="6398952"/>
            <a:ext cx="2133600" cy="457200"/>
          </a:xfrm>
        </p:spPr>
        <p:txBody>
          <a:bodyPr/>
          <a:lstStyle/>
          <a:p>
            <a:fld id="{5F580C61-CD4B-4A32-8293-17B9BDEE2544}" type="slidenum">
              <a:rPr lang="en-US" altLang="ja-JP"/>
              <a:pPr/>
              <a:t>36</a:t>
            </a:fld>
            <a:endParaRPr lang="en-US" altLang="ja-JP"/>
          </a:p>
        </p:txBody>
      </p:sp>
      <p:sp>
        <p:nvSpPr>
          <p:cNvPr id="331778" name="Text Box 2"/>
          <p:cNvSpPr txBox="1">
            <a:spLocks noChangeArrowheads="1"/>
          </p:cNvSpPr>
          <p:nvPr/>
        </p:nvSpPr>
        <p:spPr bwMode="auto">
          <a:xfrm>
            <a:off x="279400" y="1287463"/>
            <a:ext cx="8585200" cy="5139869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ts val="600"/>
              </a:spcBef>
            </a:pPr>
            <a:r>
              <a:rPr kumimoji="0" lang="en-US" altLang="ja-JP" sz="2000" b="1" dirty="0">
                <a:latin typeface="Courier New" pitchFamily="49" charset="0"/>
              </a:rPr>
              <a:t>#include &lt;</a:t>
            </a:r>
            <a:r>
              <a:rPr kumimoji="0" lang="en-US" altLang="ja-JP" sz="2000" b="1" dirty="0" err="1">
                <a:latin typeface="Courier New" pitchFamily="49" charset="0"/>
              </a:rPr>
              <a:t>stdio.h</a:t>
            </a:r>
            <a:r>
              <a:rPr kumimoji="0" lang="en-US" altLang="ja-JP" sz="2000" b="1" dirty="0">
                <a:latin typeface="Courier New" pitchFamily="49" charset="0"/>
              </a:rPr>
              <a:t>&gt;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kumimoji="0" lang="en-US" altLang="ja-JP" sz="2000" b="1" dirty="0" err="1">
                <a:solidFill>
                  <a:srgbClr val="0033CC"/>
                </a:solidFill>
                <a:latin typeface="Courier New" pitchFamily="49" charset="0"/>
              </a:rPr>
              <a:t>struct</a:t>
            </a:r>
            <a:r>
              <a:rPr kumimoji="0" lang="en-US" altLang="ja-JP" sz="2000" b="1" dirty="0">
                <a:solidFill>
                  <a:srgbClr val="0033CC"/>
                </a:solidFill>
                <a:latin typeface="Courier New" pitchFamily="49" charset="0"/>
              </a:rPr>
              <a:t> point {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kumimoji="0" lang="en-US" altLang="ja-JP" sz="2000" b="1" dirty="0">
                <a:solidFill>
                  <a:srgbClr val="0033CC"/>
                </a:solidFill>
                <a:latin typeface="Courier New" pitchFamily="49" charset="0"/>
              </a:rPr>
              <a:t>    </a:t>
            </a:r>
            <a:r>
              <a:rPr kumimoji="0" lang="en-US" altLang="ja-JP" sz="2000" b="1" dirty="0" err="1">
                <a:solidFill>
                  <a:srgbClr val="0033CC"/>
                </a:solidFill>
                <a:latin typeface="Courier New" pitchFamily="49" charset="0"/>
              </a:rPr>
              <a:t>int</a:t>
            </a:r>
            <a:r>
              <a:rPr kumimoji="0" lang="en-US" altLang="ja-JP" sz="2000" b="1" dirty="0">
                <a:solidFill>
                  <a:srgbClr val="0033CC"/>
                </a:solidFill>
                <a:latin typeface="Courier New" pitchFamily="49" charset="0"/>
              </a:rPr>
              <a:t> x;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kumimoji="0" lang="en-US" altLang="ja-JP" sz="2000" b="1" dirty="0">
                <a:solidFill>
                  <a:srgbClr val="0033CC"/>
                </a:solidFill>
                <a:latin typeface="Courier New" pitchFamily="49" charset="0"/>
              </a:rPr>
              <a:t>    </a:t>
            </a:r>
            <a:r>
              <a:rPr kumimoji="0" lang="en-US" altLang="ja-JP" sz="2000" b="1" dirty="0" err="1">
                <a:solidFill>
                  <a:srgbClr val="0033CC"/>
                </a:solidFill>
                <a:latin typeface="Courier New" pitchFamily="49" charset="0"/>
              </a:rPr>
              <a:t>int</a:t>
            </a:r>
            <a:r>
              <a:rPr kumimoji="0" lang="en-US" altLang="ja-JP" sz="2000" b="1" dirty="0">
                <a:solidFill>
                  <a:srgbClr val="0033CC"/>
                </a:solidFill>
                <a:latin typeface="Courier New" pitchFamily="49" charset="0"/>
              </a:rPr>
              <a:t> y;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kumimoji="0" lang="en-US" altLang="ja-JP" sz="2000" b="1" dirty="0">
                <a:solidFill>
                  <a:srgbClr val="0033CC"/>
                </a:solidFill>
                <a:latin typeface="Courier New" pitchFamily="49" charset="0"/>
              </a:rPr>
              <a:t>}</a:t>
            </a:r>
            <a:r>
              <a:rPr kumimoji="0" lang="en-US" altLang="ja-JP" sz="2000" b="1" dirty="0">
                <a:latin typeface="Courier New" pitchFamily="49" charset="0"/>
              </a:rPr>
              <a:t> </a:t>
            </a:r>
            <a:r>
              <a:rPr kumimoji="0" lang="en-US" altLang="ja-JP" sz="2000" b="1" dirty="0">
                <a:solidFill>
                  <a:srgbClr val="FF0000"/>
                </a:solidFill>
                <a:latin typeface="Courier New" pitchFamily="49" charset="0"/>
              </a:rPr>
              <a:t>p1, p2;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endParaRPr kumimoji="0" lang="en-US" altLang="ja-JP" sz="2000" b="1" dirty="0">
              <a:latin typeface="Courier New" pitchFamily="49" charset="0"/>
            </a:endParaRP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kumimoji="0" lang="en-US" altLang="ja-JP" sz="2000" b="1" dirty="0" err="1">
                <a:latin typeface="Courier New" pitchFamily="49" charset="0"/>
              </a:rPr>
              <a:t>int</a:t>
            </a:r>
            <a:r>
              <a:rPr kumimoji="0" lang="en-US" altLang="ja-JP" sz="2000" b="1" dirty="0">
                <a:latin typeface="Courier New" pitchFamily="49" charset="0"/>
              </a:rPr>
              <a:t> main(void)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kumimoji="0" lang="en-US" altLang="ja-JP" sz="2000" b="1" dirty="0">
                <a:latin typeface="Courier New" pitchFamily="49" charset="0"/>
              </a:rPr>
              <a:t>{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kumimoji="0" lang="en-US" altLang="ja-JP" sz="2000" b="1" dirty="0">
                <a:latin typeface="Courier New" pitchFamily="49" charset="0"/>
              </a:rPr>
              <a:t>  p1.x = 0;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kumimoji="0" lang="en-US" altLang="ja-JP" sz="2000" b="1" dirty="0">
                <a:latin typeface="Courier New" pitchFamily="49" charset="0"/>
              </a:rPr>
              <a:t>  p1.y = 0;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kumimoji="0" lang="en-US" altLang="ja-JP" sz="2000" b="1" dirty="0">
                <a:latin typeface="Courier New" pitchFamily="49" charset="0"/>
              </a:rPr>
              <a:t>  p2 = p1;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kumimoji="0" lang="en-US" altLang="ja-JP" sz="2000" b="1" dirty="0">
                <a:latin typeface="Courier New" pitchFamily="49" charset="0"/>
              </a:rPr>
              <a:t>  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kumimoji="0" lang="en-US" altLang="ja-JP" sz="2000" b="1" dirty="0">
                <a:latin typeface="Courier New" pitchFamily="49" charset="0"/>
              </a:rPr>
              <a:t>  </a:t>
            </a:r>
            <a:r>
              <a:rPr kumimoji="0" lang="en-US" altLang="ja-JP" sz="2000" b="1" dirty="0" err="1">
                <a:latin typeface="Courier New" pitchFamily="49" charset="0"/>
              </a:rPr>
              <a:t>printf</a:t>
            </a:r>
            <a:r>
              <a:rPr kumimoji="0" lang="en-US" altLang="ja-JP" sz="2000" b="1" dirty="0">
                <a:latin typeface="Courier New" pitchFamily="49" charset="0"/>
              </a:rPr>
              <a:t>("%d %d\n", p1.x, p1.y);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kumimoji="0" lang="en-US" altLang="ja-JP" sz="2000" b="1" dirty="0">
                <a:latin typeface="Courier New" pitchFamily="49" charset="0"/>
              </a:rPr>
              <a:t>  return 0;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kumimoji="0" lang="en-US" altLang="ja-JP" sz="2000" b="1" dirty="0">
                <a:latin typeface="Courier New" pitchFamily="49" charset="0"/>
              </a:rPr>
              <a:t>}</a:t>
            </a:r>
          </a:p>
        </p:txBody>
      </p:sp>
      <p:sp>
        <p:nvSpPr>
          <p:cNvPr id="331779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ja-JP" altLang="en-US"/>
              <a:t>構造体の例</a:t>
            </a:r>
          </a:p>
        </p:txBody>
      </p:sp>
      <p:sp>
        <p:nvSpPr>
          <p:cNvPr id="331784" name="Rectangle 8"/>
          <p:cNvSpPr>
            <a:spLocks noChangeArrowheads="1"/>
          </p:cNvSpPr>
          <p:nvPr/>
        </p:nvSpPr>
        <p:spPr bwMode="auto">
          <a:xfrm>
            <a:off x="7316788" y="882650"/>
            <a:ext cx="15287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sample5-2.c</a:t>
            </a:r>
          </a:p>
        </p:txBody>
      </p:sp>
      <p:sp>
        <p:nvSpPr>
          <p:cNvPr id="331785" name="AutoShape 9"/>
          <p:cNvSpPr>
            <a:spLocks/>
          </p:cNvSpPr>
          <p:nvPr/>
        </p:nvSpPr>
        <p:spPr bwMode="auto">
          <a:xfrm>
            <a:off x="4338638" y="3865563"/>
            <a:ext cx="4064000" cy="731837"/>
          </a:xfrm>
          <a:prstGeom prst="borderCallout1">
            <a:avLst>
              <a:gd name="adj1" fmla="val 15620"/>
              <a:gd name="adj2" fmla="val -1875"/>
              <a:gd name="adj3" fmla="val -132887"/>
              <a:gd name="adj4" fmla="val -6338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ja-JP" altLang="en-US" sz="1800"/>
              <a:t>構造体の宣言と同時に，変数</a:t>
            </a:r>
            <a:r>
              <a:rPr lang="en-US" altLang="ja-JP" sz="1800" b="1">
                <a:latin typeface="Courier New" pitchFamily="49" charset="0"/>
              </a:rPr>
              <a:t>p1</a:t>
            </a:r>
            <a:r>
              <a:rPr lang="ja-JP" altLang="en-US" sz="1800">
                <a:latin typeface="Courier New" pitchFamily="49" charset="0"/>
              </a:rPr>
              <a:t>と</a:t>
            </a:r>
            <a:r>
              <a:rPr lang="en-US" altLang="ja-JP" sz="1800" b="1">
                <a:latin typeface="Courier New" pitchFamily="49" charset="0"/>
              </a:rPr>
              <a:t>p2</a:t>
            </a:r>
            <a:r>
              <a:rPr lang="ja-JP" altLang="en-US" sz="1800">
                <a:latin typeface="Courier New" pitchFamily="49" charset="0"/>
              </a:rPr>
              <a:t>を定義した</a:t>
            </a:r>
            <a:r>
              <a:rPr lang="en-US" altLang="ja-JP" sz="1800" b="1">
                <a:solidFill>
                  <a:srgbClr val="FF0000"/>
                </a:solidFill>
                <a:latin typeface="Courier New" pitchFamily="49" charset="0"/>
              </a:rPr>
              <a:t>(</a:t>
            </a:r>
            <a:r>
              <a:rPr lang="ja-JP" altLang="en-US" sz="1800" b="1">
                <a:solidFill>
                  <a:srgbClr val="FF0000"/>
                </a:solidFill>
                <a:latin typeface="Courier New" pitchFamily="49" charset="0"/>
              </a:rPr>
              <a:t>グローバル変数</a:t>
            </a:r>
            <a:r>
              <a:rPr lang="en-US" altLang="ja-JP" sz="1800" b="1">
                <a:solidFill>
                  <a:srgbClr val="FF0000"/>
                </a:solidFill>
                <a:latin typeface="Courier New" pitchFamily="49" charset="0"/>
              </a:rPr>
              <a:t>)</a:t>
            </a:r>
            <a:endParaRPr lang="en-US" altLang="ja-JP" sz="18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8235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C23B-5867-46C3-9BE8-3BE9723929FF}" type="slidenum">
              <a:rPr lang="en-US" altLang="ja-JP"/>
              <a:pPr/>
              <a:t>37</a:t>
            </a:fld>
            <a:endParaRPr lang="en-US" altLang="ja-JP"/>
          </a:p>
        </p:txBody>
      </p:sp>
      <p:sp>
        <p:nvSpPr>
          <p:cNvPr id="334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演習</a:t>
            </a:r>
          </a:p>
        </p:txBody>
      </p:sp>
      <p:sp>
        <p:nvSpPr>
          <p:cNvPr id="334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このスライドの以下のプログラムを入力し，コンパイルと実行を試せ</a:t>
            </a:r>
          </a:p>
          <a:p>
            <a:pPr lvl="1"/>
            <a:r>
              <a:rPr kumimoji="0" lang="en-US" altLang="ja-JP" sz="2800" dirty="0"/>
              <a:t>4</a:t>
            </a:r>
            <a:r>
              <a:rPr kumimoji="0" lang="ja-JP" altLang="en-US" sz="2800" dirty="0"/>
              <a:t>ページのプログラム</a:t>
            </a:r>
            <a:r>
              <a:rPr kumimoji="0" lang="en-US" altLang="ja-JP" sz="2800" dirty="0"/>
              <a:t>(sample5-1.c)</a:t>
            </a:r>
          </a:p>
          <a:p>
            <a:pPr lvl="1"/>
            <a:r>
              <a:rPr kumimoji="0" lang="en-US" altLang="ja-JP" sz="2800" dirty="0"/>
              <a:t>6</a:t>
            </a:r>
            <a:r>
              <a:rPr kumimoji="0" lang="ja-JP" altLang="en-US" sz="2800" dirty="0"/>
              <a:t>ページのプログラム</a:t>
            </a:r>
            <a:r>
              <a:rPr kumimoji="0" lang="en-US" altLang="ja-JP" sz="2800" dirty="0"/>
              <a:t>(sample5-2.c)</a:t>
            </a:r>
          </a:p>
          <a:p>
            <a:pPr marL="457200" lvl="1" indent="0">
              <a:buNone/>
            </a:pPr>
            <a:endParaRPr kumimoji="0" lang="en-US" altLang="ja-JP" sz="2800" dirty="0"/>
          </a:p>
          <a:p>
            <a:pPr lvl="1"/>
            <a:endParaRPr kumimoji="0" lang="en-US" altLang="ja-JP" sz="2800" dirty="0"/>
          </a:p>
          <a:p>
            <a:pPr lvl="1"/>
            <a:endParaRPr kumimoji="0" lang="en-US" altLang="ja-JP" sz="2800" dirty="0"/>
          </a:p>
          <a:p>
            <a:pPr lvl="1"/>
            <a:endParaRPr kumimoji="0"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33417975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E51D4-ADB2-4B6D-9CED-216C395E4230}" type="slidenum">
              <a:rPr lang="en-US" altLang="ja-JP"/>
              <a:pPr/>
              <a:t>38</a:t>
            </a:fld>
            <a:endParaRPr lang="en-US" altLang="ja-JP"/>
          </a:p>
        </p:txBody>
      </p:sp>
      <p:sp>
        <p:nvSpPr>
          <p:cNvPr id="333826" name="Text Box 2"/>
          <p:cNvSpPr txBox="1">
            <a:spLocks noChangeArrowheads="1"/>
          </p:cNvSpPr>
          <p:nvPr/>
        </p:nvSpPr>
        <p:spPr bwMode="auto">
          <a:xfrm>
            <a:off x="279400" y="1287463"/>
            <a:ext cx="8585200" cy="4757737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60000"/>
              </a:lnSpc>
              <a:spcBef>
                <a:spcPct val="50000"/>
              </a:spcBef>
            </a:pPr>
            <a:r>
              <a:rPr kumimoji="0" lang="en-US" altLang="ja-JP" sz="2000" b="1">
                <a:latin typeface="Courier New" pitchFamily="49" charset="0"/>
              </a:rPr>
              <a:t>#include &lt;stdio.h&gt;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kumimoji="0" lang="en-US" altLang="ja-JP" sz="2000" b="1">
                <a:latin typeface="Courier New" pitchFamily="49" charset="0"/>
              </a:rPr>
              <a:t>struct point { int x; int y; }</a:t>
            </a:r>
            <a:r>
              <a:rPr kumimoji="0" lang="en-US" altLang="ja-JP" sz="2000" b="1">
                <a:solidFill>
                  <a:srgbClr val="FF0000"/>
                </a:solidFill>
                <a:latin typeface="Courier New" pitchFamily="49" charset="0"/>
              </a:rPr>
              <a:t>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sz="2000" b="1">
                <a:latin typeface="Courier New" pitchFamily="49" charset="0"/>
              </a:rPr>
              <a:t>struct rectangle {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sz="2000" b="1">
                <a:latin typeface="Courier New" pitchFamily="49" charset="0"/>
              </a:rPr>
              <a:t>  </a:t>
            </a:r>
            <a:r>
              <a:rPr kumimoji="0" lang="en-US" altLang="ja-JP" sz="2000" b="1">
                <a:solidFill>
                  <a:srgbClr val="FF0000"/>
                </a:solidFill>
                <a:latin typeface="Courier New" pitchFamily="49" charset="0"/>
              </a:rPr>
              <a:t>struct point p1; struct point p2;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sz="2000" b="1">
                <a:latin typeface="Courier New" pitchFamily="49" charset="0"/>
              </a:rPr>
              <a:t>}</a:t>
            </a:r>
            <a:r>
              <a:rPr kumimoji="0" lang="en-US" altLang="ja-JP" sz="2000" b="1">
                <a:solidFill>
                  <a:srgbClr val="FF0000"/>
                </a:solidFill>
                <a:latin typeface="Courier New" pitchFamily="49" charset="0"/>
              </a:rPr>
              <a:t>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endParaRPr kumimoji="0" lang="en-US" altLang="ja-JP" sz="2000" b="1">
              <a:latin typeface="Courier New" pitchFamily="49" charset="0"/>
            </a:endParaRP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kumimoji="0" lang="en-US" altLang="ja-JP" sz="2000" b="1">
                <a:latin typeface="Courier New" pitchFamily="49" charset="0"/>
              </a:rPr>
              <a:t>int main(void)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kumimoji="0" lang="en-US" altLang="ja-JP" sz="2000" b="1">
                <a:latin typeface="Courier New" pitchFamily="49" charset="0"/>
              </a:rPr>
              <a:t>{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kumimoji="0" lang="en-US" altLang="ja-JP" sz="2000" b="1">
                <a:latin typeface="Courier New" pitchFamily="49" charset="0"/>
              </a:rPr>
              <a:t>  </a:t>
            </a:r>
            <a:r>
              <a:rPr kumimoji="0" lang="en-US" altLang="ja-JP" sz="2000" b="1">
                <a:solidFill>
                  <a:srgbClr val="FF0000"/>
                </a:solidFill>
                <a:latin typeface="Courier New" pitchFamily="49" charset="0"/>
              </a:rPr>
              <a:t>struct rectangle r;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kumimoji="0" lang="en-US" altLang="ja-JP" sz="2000" b="1">
                <a:latin typeface="Courier New" pitchFamily="49" charset="0"/>
              </a:rPr>
              <a:t>  r.p1.x = 10;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endParaRPr kumimoji="0" lang="en-US" altLang="ja-JP" sz="2000" b="1">
              <a:latin typeface="Courier New" pitchFamily="49" charset="0"/>
            </a:endParaRP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kumimoji="0" lang="en-US" altLang="ja-JP" sz="2000" b="1">
                <a:latin typeface="Courier New" pitchFamily="49" charset="0"/>
              </a:rPr>
              <a:t>  printf("%d\n", r.p1.x);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kumimoji="0" lang="en-US" altLang="ja-JP" sz="2000" b="1">
                <a:latin typeface="Courier New" pitchFamily="49" charset="0"/>
              </a:rPr>
              <a:t>  return 0;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kumimoji="0" lang="en-US" altLang="ja-JP" sz="2000" b="1">
                <a:latin typeface="Courier New" pitchFamily="49" charset="0"/>
              </a:rPr>
              <a:t>}</a:t>
            </a:r>
          </a:p>
        </p:txBody>
      </p:sp>
      <p:sp>
        <p:nvSpPr>
          <p:cNvPr id="333827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ja-JP" altLang="en-US"/>
              <a:t>構造体のネスト</a:t>
            </a:r>
          </a:p>
        </p:txBody>
      </p:sp>
      <p:sp>
        <p:nvSpPr>
          <p:cNvPr id="333828" name="Rectangle 4"/>
          <p:cNvSpPr>
            <a:spLocks noChangeArrowheads="1"/>
          </p:cNvSpPr>
          <p:nvPr/>
        </p:nvSpPr>
        <p:spPr bwMode="auto">
          <a:xfrm>
            <a:off x="7316788" y="882650"/>
            <a:ext cx="15287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sample5-3.c</a:t>
            </a:r>
          </a:p>
        </p:txBody>
      </p:sp>
      <p:sp>
        <p:nvSpPr>
          <p:cNvPr id="333830" name="AutoShape 6"/>
          <p:cNvSpPr>
            <a:spLocks/>
          </p:cNvSpPr>
          <p:nvPr/>
        </p:nvSpPr>
        <p:spPr bwMode="auto">
          <a:xfrm>
            <a:off x="5200650" y="3074988"/>
            <a:ext cx="3076575" cy="354012"/>
          </a:xfrm>
          <a:prstGeom prst="borderCallout1">
            <a:avLst>
              <a:gd name="adj1" fmla="val 32287"/>
              <a:gd name="adj2" fmla="val -2477"/>
              <a:gd name="adj3" fmla="val -118384"/>
              <a:gd name="adj4" fmla="val -4050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ja-JP" altLang="en-US" sz="1800"/>
              <a:t>構造体の中に構造体がある</a:t>
            </a:r>
          </a:p>
        </p:txBody>
      </p:sp>
      <p:sp>
        <p:nvSpPr>
          <p:cNvPr id="333831" name="AutoShape 7"/>
          <p:cNvSpPr>
            <a:spLocks/>
          </p:cNvSpPr>
          <p:nvPr/>
        </p:nvSpPr>
        <p:spPr bwMode="auto">
          <a:xfrm>
            <a:off x="3989388" y="4456113"/>
            <a:ext cx="3686175" cy="354012"/>
          </a:xfrm>
          <a:prstGeom prst="borderCallout1">
            <a:avLst>
              <a:gd name="adj1" fmla="val 32287"/>
              <a:gd name="adj2" fmla="val -2069"/>
              <a:gd name="adj3" fmla="val 20181"/>
              <a:gd name="adj4" fmla="val -3514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ja-JP" altLang="en-US" sz="1800"/>
              <a:t>ネストされた構造体へのアクセス</a:t>
            </a:r>
          </a:p>
        </p:txBody>
      </p:sp>
      <p:sp>
        <p:nvSpPr>
          <p:cNvPr id="333832" name="Rectangle 8"/>
          <p:cNvSpPr>
            <a:spLocks noChangeArrowheads="1"/>
          </p:cNvSpPr>
          <p:nvPr/>
        </p:nvSpPr>
        <p:spPr bwMode="auto">
          <a:xfrm>
            <a:off x="587375" y="4348163"/>
            <a:ext cx="2000250" cy="34448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70626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355B0-ECD5-4A7C-A013-79905E6F5E9D}" type="slidenum">
              <a:rPr lang="en-US" altLang="ja-JP"/>
              <a:pPr/>
              <a:t>39</a:t>
            </a:fld>
            <a:endParaRPr lang="en-US" altLang="ja-JP"/>
          </a:p>
        </p:txBody>
      </p:sp>
      <p:sp>
        <p:nvSpPr>
          <p:cNvPr id="290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構造体のネスト</a:t>
            </a:r>
          </a:p>
        </p:txBody>
      </p:sp>
      <p:sp>
        <p:nvSpPr>
          <p:cNvPr id="290820" name="Text Box 4"/>
          <p:cNvSpPr txBox="1">
            <a:spLocks noChangeArrowheads="1"/>
          </p:cNvSpPr>
          <p:nvPr/>
        </p:nvSpPr>
        <p:spPr bwMode="auto">
          <a:xfrm>
            <a:off x="3267075" y="2613025"/>
            <a:ext cx="2584450" cy="3429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sz="2000" b="1">
                <a:latin typeface="Courier New" pitchFamily="49" charset="0"/>
              </a:rPr>
              <a:t>r.p1.x = 10;</a:t>
            </a:r>
          </a:p>
        </p:txBody>
      </p:sp>
      <p:sp>
        <p:nvSpPr>
          <p:cNvPr id="290822" name="Rectangle 6"/>
          <p:cNvSpPr>
            <a:spLocks noChangeArrowheads="1"/>
          </p:cNvSpPr>
          <p:nvPr/>
        </p:nvSpPr>
        <p:spPr bwMode="auto">
          <a:xfrm>
            <a:off x="3746500" y="4271963"/>
            <a:ext cx="1668463" cy="465137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90823" name="Rectangle 7"/>
          <p:cNvSpPr>
            <a:spLocks noChangeArrowheads="1"/>
          </p:cNvSpPr>
          <p:nvPr/>
        </p:nvSpPr>
        <p:spPr bwMode="auto">
          <a:xfrm>
            <a:off x="3746500" y="4719638"/>
            <a:ext cx="1668463" cy="465137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90824" name="Rectangle 8"/>
          <p:cNvSpPr>
            <a:spLocks noChangeArrowheads="1"/>
          </p:cNvSpPr>
          <p:nvPr/>
        </p:nvSpPr>
        <p:spPr bwMode="auto">
          <a:xfrm>
            <a:off x="3744913" y="4257675"/>
            <a:ext cx="1668462" cy="928688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90827" name="Rectangle 11"/>
          <p:cNvSpPr>
            <a:spLocks noChangeArrowheads="1"/>
          </p:cNvSpPr>
          <p:nvPr/>
        </p:nvSpPr>
        <p:spPr bwMode="auto">
          <a:xfrm>
            <a:off x="3743325" y="5256213"/>
            <a:ext cx="1668463" cy="465137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90828" name="Rectangle 12"/>
          <p:cNvSpPr>
            <a:spLocks noChangeArrowheads="1"/>
          </p:cNvSpPr>
          <p:nvPr/>
        </p:nvSpPr>
        <p:spPr bwMode="auto">
          <a:xfrm>
            <a:off x="3743325" y="5703888"/>
            <a:ext cx="1668463" cy="465137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90829" name="Rectangle 13"/>
          <p:cNvSpPr>
            <a:spLocks noChangeArrowheads="1"/>
          </p:cNvSpPr>
          <p:nvPr/>
        </p:nvSpPr>
        <p:spPr bwMode="auto">
          <a:xfrm>
            <a:off x="3741738" y="5241925"/>
            <a:ext cx="1668462" cy="928688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90830" name="Rectangle 14"/>
          <p:cNvSpPr>
            <a:spLocks noChangeArrowheads="1"/>
          </p:cNvSpPr>
          <p:nvPr/>
        </p:nvSpPr>
        <p:spPr bwMode="auto">
          <a:xfrm>
            <a:off x="3738563" y="4256088"/>
            <a:ext cx="1666875" cy="1931987"/>
          </a:xfrm>
          <a:prstGeom prst="rect">
            <a:avLst/>
          </a:prstGeom>
          <a:noFill/>
          <a:ln w="762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90831" name="Text Box 15"/>
          <p:cNvSpPr txBox="1">
            <a:spLocks noChangeArrowheads="1"/>
          </p:cNvSpPr>
          <p:nvPr/>
        </p:nvSpPr>
        <p:spPr bwMode="auto">
          <a:xfrm>
            <a:off x="2493963" y="3644900"/>
            <a:ext cx="41544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1800" b="1">
                <a:latin typeface="Courier New" pitchFamily="49" charset="0"/>
              </a:rPr>
              <a:t>struct rectangle</a:t>
            </a:r>
            <a:r>
              <a:rPr lang="ja-JP" altLang="en-US" sz="1800"/>
              <a:t>型の変数</a:t>
            </a:r>
            <a:r>
              <a:rPr lang="ja-JP" altLang="en-US" sz="1800" b="1">
                <a:latin typeface="Courier New" pitchFamily="49" charset="0"/>
              </a:rPr>
              <a:t> </a:t>
            </a:r>
            <a:r>
              <a:rPr lang="en-US" altLang="ja-JP" sz="1800" b="1">
                <a:latin typeface="Courier New" pitchFamily="49" charset="0"/>
              </a:rPr>
              <a:t>r</a:t>
            </a:r>
          </a:p>
        </p:txBody>
      </p:sp>
      <p:sp>
        <p:nvSpPr>
          <p:cNvPr id="290833" name="Rectangle 17"/>
          <p:cNvSpPr>
            <a:spLocks noChangeArrowheads="1"/>
          </p:cNvSpPr>
          <p:nvPr/>
        </p:nvSpPr>
        <p:spPr bwMode="auto">
          <a:xfrm>
            <a:off x="2794000" y="4248150"/>
            <a:ext cx="6111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ja-JP" sz="1800" b="1">
                <a:latin typeface="Courier New" pitchFamily="49" charset="0"/>
              </a:rPr>
              <a:t>p1</a:t>
            </a:r>
          </a:p>
        </p:txBody>
      </p:sp>
      <p:sp>
        <p:nvSpPr>
          <p:cNvPr id="290834" name="Rectangle 18"/>
          <p:cNvSpPr>
            <a:spLocks noChangeArrowheads="1"/>
          </p:cNvSpPr>
          <p:nvPr/>
        </p:nvSpPr>
        <p:spPr bwMode="auto">
          <a:xfrm>
            <a:off x="2794000" y="5249863"/>
            <a:ext cx="6111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ja-JP" sz="1800" b="1">
                <a:latin typeface="Courier New" pitchFamily="49" charset="0"/>
              </a:rPr>
              <a:t>p2</a:t>
            </a:r>
          </a:p>
        </p:txBody>
      </p:sp>
      <p:sp>
        <p:nvSpPr>
          <p:cNvPr id="290835" name="Rectangle 19"/>
          <p:cNvSpPr>
            <a:spLocks noChangeArrowheads="1"/>
          </p:cNvSpPr>
          <p:nvPr/>
        </p:nvSpPr>
        <p:spPr bwMode="auto">
          <a:xfrm>
            <a:off x="3211513" y="4246563"/>
            <a:ext cx="6111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ja-JP" sz="1800" b="1">
                <a:latin typeface="Courier New" pitchFamily="49" charset="0"/>
              </a:rPr>
              <a:t>x</a:t>
            </a:r>
          </a:p>
        </p:txBody>
      </p:sp>
      <p:sp>
        <p:nvSpPr>
          <p:cNvPr id="290836" name="Rectangle 20"/>
          <p:cNvSpPr>
            <a:spLocks noChangeArrowheads="1"/>
          </p:cNvSpPr>
          <p:nvPr/>
        </p:nvSpPr>
        <p:spPr bwMode="auto">
          <a:xfrm>
            <a:off x="3211513" y="5248275"/>
            <a:ext cx="6111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ja-JP" sz="1800" b="1">
                <a:latin typeface="Courier New" pitchFamily="49" charset="0"/>
              </a:rPr>
              <a:t>x</a:t>
            </a:r>
          </a:p>
        </p:txBody>
      </p:sp>
      <p:sp>
        <p:nvSpPr>
          <p:cNvPr id="290837" name="Rectangle 21"/>
          <p:cNvSpPr>
            <a:spLocks noChangeArrowheads="1"/>
          </p:cNvSpPr>
          <p:nvPr/>
        </p:nvSpPr>
        <p:spPr bwMode="auto">
          <a:xfrm>
            <a:off x="3213100" y="4727575"/>
            <a:ext cx="6111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ja-JP" sz="1800" b="1">
                <a:latin typeface="Courier New" pitchFamily="49" charset="0"/>
              </a:rPr>
              <a:t>y</a:t>
            </a:r>
          </a:p>
        </p:txBody>
      </p:sp>
      <p:sp>
        <p:nvSpPr>
          <p:cNvPr id="290838" name="Rectangle 22"/>
          <p:cNvSpPr>
            <a:spLocks noChangeArrowheads="1"/>
          </p:cNvSpPr>
          <p:nvPr/>
        </p:nvSpPr>
        <p:spPr bwMode="auto">
          <a:xfrm>
            <a:off x="3213100" y="5729288"/>
            <a:ext cx="6111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ja-JP" sz="1800" b="1">
                <a:latin typeface="Courier New" pitchFamily="49" charset="0"/>
              </a:rPr>
              <a:t>y</a:t>
            </a:r>
          </a:p>
        </p:txBody>
      </p:sp>
      <p:sp>
        <p:nvSpPr>
          <p:cNvPr id="290840" name="Text Box 24"/>
          <p:cNvSpPr txBox="1">
            <a:spLocks noChangeArrowheads="1"/>
          </p:cNvSpPr>
          <p:nvPr/>
        </p:nvSpPr>
        <p:spPr bwMode="auto">
          <a:xfrm>
            <a:off x="4333875" y="4314825"/>
            <a:ext cx="4921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1800" b="1">
                <a:solidFill>
                  <a:srgbClr val="FF0000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58126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0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8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29C76E34-E394-5945-8293-D8DC5BBEF4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9503592"/>
              </p:ext>
            </p:extLst>
          </p:nvPr>
        </p:nvGraphicFramePr>
        <p:xfrm>
          <a:off x="116901" y="2851869"/>
          <a:ext cx="8953016" cy="3599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3" name="Worksheet" r:id="rId3" imgW="14376400" imgH="5778500" progId="Excel.Sheet.12">
                  <p:embed/>
                </p:oleObj>
              </mc:Choice>
              <mc:Fallback>
                <p:oleObj name="Worksheet" r:id="rId3" imgW="14376400" imgH="5778500" progId="Excel.Sheet.12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29C76E34-E394-5945-8293-D8DC5BBEF4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6901" y="2851869"/>
                        <a:ext cx="8953016" cy="3599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BD096471-AF87-8C47-99B0-B7D93AB62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6028" y="60353"/>
            <a:ext cx="5620153" cy="216079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40C3DC9-BAC0-2947-B1DE-CBAA02FAF723}"/>
              </a:ext>
            </a:extLst>
          </p:cNvPr>
          <p:cNvGrpSpPr/>
          <p:nvPr/>
        </p:nvGrpSpPr>
        <p:grpSpPr>
          <a:xfrm>
            <a:off x="167218" y="222527"/>
            <a:ext cx="3245183" cy="1631519"/>
            <a:chOff x="297891" y="596345"/>
            <a:chExt cx="2433887" cy="122363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AD6530B-A7BD-E74A-BD7C-2298B5F8EE54}"/>
                </a:ext>
              </a:extLst>
            </p:cNvPr>
            <p:cNvSpPr txBox="1"/>
            <p:nvPr/>
          </p:nvSpPr>
          <p:spPr>
            <a:xfrm>
              <a:off x="1196594" y="775812"/>
              <a:ext cx="153518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67" dirty="0"/>
                <a:t>* </a:t>
              </a:r>
              <a:r>
                <a:rPr lang="en-US" sz="2400" dirty="0"/>
                <a:t> </a:t>
              </a:r>
              <a:r>
                <a:rPr lang="ja-JP" altLang="en-US" sz="2667"/>
                <a:t>□　</a:t>
              </a:r>
              <a:endParaRPr lang="en-GB" altLang="ja-JP" sz="2667" dirty="0"/>
            </a:p>
            <a:p>
              <a:r>
                <a:rPr lang="en-US" altLang="ja-JP" sz="2667" dirty="0"/>
                <a:t>    </a:t>
              </a:r>
              <a:r>
                <a:rPr lang="ja-JP" altLang="en-US" sz="2667"/>
                <a:t>□</a:t>
              </a:r>
              <a:endParaRPr lang="en-GB" altLang="ja-JP" sz="2667" dirty="0"/>
            </a:p>
            <a:p>
              <a:r>
                <a:rPr lang="en-GB" sz="2667" dirty="0"/>
                <a:t>&amp; </a:t>
              </a:r>
              <a:r>
                <a:rPr lang="ja-JP" altLang="en-US" sz="2667"/>
                <a:t>□</a:t>
              </a:r>
              <a:endParaRPr lang="en-US" sz="2667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BE4D74F-33CF-B94E-8E60-537495C31FF3}"/>
                </a:ext>
              </a:extLst>
            </p:cNvPr>
            <p:cNvSpPr txBox="1"/>
            <p:nvPr/>
          </p:nvSpPr>
          <p:spPr>
            <a:xfrm>
              <a:off x="327126" y="1268759"/>
              <a:ext cx="590546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400"/>
                <a:t>アドレス</a:t>
              </a:r>
              <a:endParaRPr lang="en-US" sz="14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1B5693-6603-1442-AEA0-0746E79FC42C}"/>
                </a:ext>
              </a:extLst>
            </p:cNvPr>
            <p:cNvSpPr txBox="1"/>
            <p:nvPr/>
          </p:nvSpPr>
          <p:spPr>
            <a:xfrm>
              <a:off x="450239" y="848597"/>
              <a:ext cx="407804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400"/>
                <a:t>実体</a:t>
              </a:r>
              <a:endParaRPr lang="en-US" sz="1400" dirty="0"/>
            </a:p>
          </p:txBody>
        </p:sp>
        <p:sp>
          <p:nvSpPr>
            <p:cNvPr id="7" name="Up-down Arrow 6">
              <a:extLst>
                <a:ext uri="{FF2B5EF4-FFF2-40B4-BE49-F238E27FC236}">
                  <a16:creationId xmlns:a16="http://schemas.microsoft.com/office/drawing/2014/main" id="{97F2D0E7-21FE-0D4C-91FE-E0776EABA184}"/>
                </a:ext>
              </a:extLst>
            </p:cNvPr>
            <p:cNvSpPr/>
            <p:nvPr/>
          </p:nvSpPr>
          <p:spPr>
            <a:xfrm>
              <a:off x="553743" y="1073229"/>
              <a:ext cx="252988" cy="204728"/>
            </a:xfrm>
            <a:prstGeom prst="upDownArrow">
              <a:avLst>
                <a:gd name="adj1" fmla="val 50000"/>
                <a:gd name="adj2" fmla="val 246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987938A-E7B2-554F-9A6B-0A2F7A0A60F7}"/>
                </a:ext>
              </a:extLst>
            </p:cNvPr>
            <p:cNvSpPr/>
            <p:nvPr/>
          </p:nvSpPr>
          <p:spPr>
            <a:xfrm>
              <a:off x="322208" y="596345"/>
              <a:ext cx="1608606" cy="1223639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EF798D-ED0F-6540-B053-339EA227568E}"/>
                </a:ext>
              </a:extLst>
            </p:cNvPr>
            <p:cNvSpPr txBox="1"/>
            <p:nvPr/>
          </p:nvSpPr>
          <p:spPr>
            <a:xfrm>
              <a:off x="297891" y="601690"/>
              <a:ext cx="677108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400" b="1"/>
                <a:t>表記方法</a:t>
              </a:r>
              <a:endParaRPr lang="en-US" sz="1400" b="1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F6D528A-7CF1-BB45-8A4C-E425E71B445F}"/>
              </a:ext>
            </a:extLst>
          </p:cNvPr>
          <p:cNvSpPr txBox="1"/>
          <p:nvPr/>
        </p:nvSpPr>
        <p:spPr>
          <a:xfrm>
            <a:off x="2767776" y="549944"/>
            <a:ext cx="1485040" cy="12357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ts val="3107"/>
              </a:lnSpc>
            </a:pPr>
            <a:r>
              <a:rPr lang="ja-JP" altLang="en-US" sz="1600"/>
              <a:t>インデックス</a:t>
            </a:r>
            <a:endParaRPr lang="en-GB" altLang="ja-JP" sz="1600" dirty="0"/>
          </a:p>
          <a:p>
            <a:pPr algn="r">
              <a:lnSpc>
                <a:spcPts val="3107"/>
              </a:lnSpc>
            </a:pPr>
            <a:r>
              <a:rPr lang="ja-JP" altLang="en-US" sz="1600"/>
              <a:t>実体</a:t>
            </a:r>
            <a:endParaRPr lang="en-GB" altLang="ja-JP" sz="1600" dirty="0"/>
          </a:p>
          <a:p>
            <a:pPr algn="r">
              <a:lnSpc>
                <a:spcPts val="3107"/>
              </a:lnSpc>
            </a:pPr>
            <a:r>
              <a:rPr lang="ja-JP" altLang="en-US" sz="1600"/>
              <a:t>アドレス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56689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9C912-B895-4E49-9388-DC8310891D5C}" type="slidenum">
              <a:rPr lang="en-US" altLang="ja-JP"/>
              <a:pPr/>
              <a:t>40</a:t>
            </a:fld>
            <a:endParaRPr lang="en-US" altLang="ja-JP"/>
          </a:p>
        </p:txBody>
      </p:sp>
      <p:sp>
        <p:nvSpPr>
          <p:cNvPr id="292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構造体へのポインタ</a:t>
            </a:r>
          </a:p>
        </p:txBody>
      </p:sp>
      <p:sp>
        <p:nvSpPr>
          <p:cNvPr id="292868" name="Text Box 4"/>
          <p:cNvSpPr txBox="1">
            <a:spLocks noChangeArrowheads="1"/>
          </p:cNvSpPr>
          <p:nvPr/>
        </p:nvSpPr>
        <p:spPr bwMode="auto">
          <a:xfrm>
            <a:off x="838200" y="1504950"/>
            <a:ext cx="5102225" cy="531018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sz="1800" b="1">
                <a:latin typeface="Courier New" pitchFamily="49" charset="0"/>
              </a:rPr>
              <a:t>#include &lt;stdio.h&gt;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sz="1800" b="1">
                <a:latin typeface="Courier New" pitchFamily="49" charset="0"/>
              </a:rPr>
              <a:t>struct point { int x; int y; };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sz="1800" b="1">
                <a:latin typeface="Courier New" pitchFamily="49" charset="0"/>
              </a:rPr>
              <a:t>void add_point(struct point *pp);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sz="1800" b="1">
                <a:latin typeface="Courier New" pitchFamily="49" charset="0"/>
              </a:rPr>
              <a:t>int main(void)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sz="1800" b="1">
                <a:latin typeface="Courier New" pitchFamily="49" charset="0"/>
              </a:rPr>
              <a:t>{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sz="1800" b="1">
                <a:latin typeface="Courier New" pitchFamily="49" charset="0"/>
              </a:rPr>
              <a:t>  struct point p = {0,0};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sz="1800" b="1">
                <a:latin typeface="Courier New" pitchFamily="49" charset="0"/>
              </a:rPr>
              <a:t>  add_point(&amp;p);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sz="1800" b="1">
                <a:latin typeface="Courier New" pitchFamily="49" charset="0"/>
              </a:rPr>
              <a:t>  </a:t>
            </a:r>
            <a:r>
              <a:rPr kumimoji="0" lang="en-US" altLang="ja-JP" sz="2000" b="1">
                <a:latin typeface="Courier New" pitchFamily="49" charset="0"/>
              </a:rPr>
              <a:t>printf("%d\n", p.x);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sz="1800" b="1">
                <a:latin typeface="Courier New" pitchFamily="49" charset="0"/>
              </a:rPr>
              <a:t>  return 0;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sz="1800" b="1">
                <a:latin typeface="Courier New" pitchFamily="49" charset="0"/>
              </a:rPr>
              <a:t>}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endParaRPr kumimoji="0" lang="en-US" altLang="ja-JP" sz="1800" b="1">
              <a:latin typeface="Courier New" pitchFamily="49" charset="0"/>
            </a:endParaRP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sz="1800" b="1">
                <a:latin typeface="Courier New" pitchFamily="49" charset="0"/>
              </a:rPr>
              <a:t>void add_point(struct point *pp)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sz="1800" b="1">
                <a:latin typeface="Courier New" pitchFamily="49" charset="0"/>
              </a:rPr>
              <a:t>{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sz="1800" b="1">
                <a:latin typeface="Courier New" pitchFamily="49" charset="0"/>
              </a:rPr>
              <a:t>  (*pp).x = (*pp).x + 1;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sz="1800" b="1">
                <a:latin typeface="Courier New" pitchFamily="49" charset="0"/>
              </a:rPr>
              <a:t>  (*pp).y = (*pp).y + 1;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sz="1800" b="1">
                <a:latin typeface="Courier New" pitchFamily="49" charset="0"/>
              </a:rPr>
              <a:t>}</a:t>
            </a:r>
          </a:p>
        </p:txBody>
      </p:sp>
      <p:sp>
        <p:nvSpPr>
          <p:cNvPr id="292869" name="Rectangle 5"/>
          <p:cNvSpPr>
            <a:spLocks noChangeArrowheads="1"/>
          </p:cNvSpPr>
          <p:nvPr/>
        </p:nvSpPr>
        <p:spPr bwMode="auto">
          <a:xfrm>
            <a:off x="6915150" y="1592263"/>
            <a:ext cx="1668463" cy="465137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92870" name="Rectangle 6"/>
          <p:cNvSpPr>
            <a:spLocks noChangeArrowheads="1"/>
          </p:cNvSpPr>
          <p:nvPr/>
        </p:nvSpPr>
        <p:spPr bwMode="auto">
          <a:xfrm>
            <a:off x="6915150" y="2039938"/>
            <a:ext cx="1668463" cy="465137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92871" name="Rectangle 7"/>
          <p:cNvSpPr>
            <a:spLocks noChangeArrowheads="1"/>
          </p:cNvSpPr>
          <p:nvPr/>
        </p:nvSpPr>
        <p:spPr bwMode="auto">
          <a:xfrm>
            <a:off x="6913563" y="1577975"/>
            <a:ext cx="1668462" cy="928688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92872" name="Text Box 8"/>
          <p:cNvSpPr txBox="1">
            <a:spLocks noChangeArrowheads="1"/>
          </p:cNvSpPr>
          <p:nvPr/>
        </p:nvSpPr>
        <p:spPr bwMode="auto">
          <a:xfrm>
            <a:off x="6199188" y="1111250"/>
            <a:ext cx="29448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1800" b="1">
                <a:latin typeface="Courier New" pitchFamily="49" charset="0"/>
              </a:rPr>
              <a:t>struct point</a:t>
            </a:r>
            <a:r>
              <a:rPr lang="ja-JP" altLang="en-US" sz="1800"/>
              <a:t>型の変数</a:t>
            </a:r>
            <a:r>
              <a:rPr lang="en-US" altLang="ja-JP" sz="1800" b="1">
                <a:latin typeface="Courier New" pitchFamily="49" charset="0"/>
              </a:rPr>
              <a:t>p</a:t>
            </a:r>
            <a:endParaRPr lang="en-US" altLang="ja-JP" sz="1800">
              <a:latin typeface="Courier New" pitchFamily="49" charset="0"/>
            </a:endParaRPr>
          </a:p>
        </p:txBody>
      </p:sp>
      <p:sp>
        <p:nvSpPr>
          <p:cNvPr id="292873" name="Text Box 9"/>
          <p:cNvSpPr txBox="1">
            <a:spLocks noChangeArrowheads="1"/>
          </p:cNvSpPr>
          <p:nvPr/>
        </p:nvSpPr>
        <p:spPr bwMode="auto">
          <a:xfrm>
            <a:off x="8570913" y="1633538"/>
            <a:ext cx="349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1800" b="1">
                <a:latin typeface="Courier New" pitchFamily="49" charset="0"/>
              </a:rPr>
              <a:t>x</a:t>
            </a:r>
            <a:endParaRPr lang="en-US" altLang="ja-JP" sz="1800"/>
          </a:p>
        </p:txBody>
      </p:sp>
      <p:sp>
        <p:nvSpPr>
          <p:cNvPr id="292874" name="Text Box 10"/>
          <p:cNvSpPr txBox="1">
            <a:spLocks noChangeArrowheads="1"/>
          </p:cNvSpPr>
          <p:nvPr/>
        </p:nvSpPr>
        <p:spPr bwMode="auto">
          <a:xfrm>
            <a:off x="8569325" y="2052638"/>
            <a:ext cx="349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1800" b="1">
                <a:latin typeface="Courier New" pitchFamily="49" charset="0"/>
              </a:rPr>
              <a:t>y</a:t>
            </a:r>
            <a:endParaRPr lang="en-US" altLang="ja-JP" sz="1800"/>
          </a:p>
        </p:txBody>
      </p:sp>
      <p:sp>
        <p:nvSpPr>
          <p:cNvPr id="292875" name="Text Box 11"/>
          <p:cNvSpPr txBox="1">
            <a:spLocks noChangeArrowheads="1"/>
          </p:cNvSpPr>
          <p:nvPr/>
        </p:nvSpPr>
        <p:spPr bwMode="auto">
          <a:xfrm>
            <a:off x="7502525" y="1635125"/>
            <a:ext cx="4921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1800" b="1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292876" name="Text Box 12"/>
          <p:cNvSpPr txBox="1">
            <a:spLocks noChangeArrowheads="1"/>
          </p:cNvSpPr>
          <p:nvPr/>
        </p:nvSpPr>
        <p:spPr bwMode="auto">
          <a:xfrm>
            <a:off x="7502525" y="2097088"/>
            <a:ext cx="4921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1800" b="1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292877" name="Text Box 13"/>
          <p:cNvSpPr txBox="1">
            <a:spLocks noChangeArrowheads="1"/>
          </p:cNvSpPr>
          <p:nvPr/>
        </p:nvSpPr>
        <p:spPr bwMode="auto">
          <a:xfrm>
            <a:off x="7485063" y="1617663"/>
            <a:ext cx="492125" cy="36671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1800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92878" name="Text Box 14"/>
          <p:cNvSpPr txBox="1">
            <a:spLocks noChangeArrowheads="1"/>
          </p:cNvSpPr>
          <p:nvPr/>
        </p:nvSpPr>
        <p:spPr bwMode="auto">
          <a:xfrm>
            <a:off x="7485063" y="2079625"/>
            <a:ext cx="492125" cy="36671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1800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92879" name="Text Box 15"/>
          <p:cNvSpPr txBox="1">
            <a:spLocks noChangeArrowheads="1"/>
          </p:cNvSpPr>
          <p:nvPr/>
        </p:nvSpPr>
        <p:spPr bwMode="auto">
          <a:xfrm>
            <a:off x="5834063" y="1666875"/>
            <a:ext cx="108743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ja-JP">
                <a:solidFill>
                  <a:srgbClr val="FF0000"/>
                </a:solidFill>
              </a:rPr>
              <a:t>1000</a:t>
            </a:r>
            <a:r>
              <a:rPr lang="ja-JP" altLang="en-US">
                <a:solidFill>
                  <a:srgbClr val="FF0000"/>
                </a:solidFill>
              </a:rPr>
              <a:t>番地</a:t>
            </a:r>
          </a:p>
        </p:txBody>
      </p:sp>
      <p:sp>
        <p:nvSpPr>
          <p:cNvPr id="292880" name="Line 16"/>
          <p:cNvSpPr>
            <a:spLocks noChangeShapeType="1"/>
          </p:cNvSpPr>
          <p:nvPr/>
        </p:nvSpPr>
        <p:spPr bwMode="auto">
          <a:xfrm>
            <a:off x="2931112" y="3753861"/>
            <a:ext cx="2087563" cy="10795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92881" name="Text Box 17"/>
          <p:cNvSpPr txBox="1">
            <a:spLocks noChangeArrowheads="1"/>
          </p:cNvSpPr>
          <p:nvPr/>
        </p:nvSpPr>
        <p:spPr bwMode="auto">
          <a:xfrm>
            <a:off x="5103813" y="4764088"/>
            <a:ext cx="1089025" cy="37465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/>
              <a:t>pp=1000</a:t>
            </a:r>
          </a:p>
        </p:txBody>
      </p:sp>
      <p:sp>
        <p:nvSpPr>
          <p:cNvPr id="292883" name="AutoShape 19"/>
          <p:cNvSpPr>
            <a:spLocks/>
          </p:cNvSpPr>
          <p:nvPr/>
        </p:nvSpPr>
        <p:spPr bwMode="auto">
          <a:xfrm>
            <a:off x="5175250" y="3524250"/>
            <a:ext cx="3044825" cy="941388"/>
          </a:xfrm>
          <a:prstGeom prst="borderCallout1">
            <a:avLst>
              <a:gd name="adj1" fmla="val 12144"/>
              <a:gd name="adj2" fmla="val -2505"/>
              <a:gd name="adj3" fmla="val -24787"/>
              <a:gd name="adj4" fmla="val -2570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ja-JP" altLang="en-US" sz="1800"/>
              <a:t>変数</a:t>
            </a:r>
            <a:r>
              <a:rPr lang="en-US" altLang="ja-JP" sz="1800" b="1">
                <a:latin typeface="Courier New" pitchFamily="49" charset="0"/>
              </a:rPr>
              <a:t>p</a:t>
            </a:r>
            <a:r>
              <a:rPr lang="ja-JP" altLang="en-US" sz="1800"/>
              <a:t>を</a:t>
            </a:r>
            <a:r>
              <a:rPr lang="en-US" altLang="ja-JP" sz="1800" b="1">
                <a:latin typeface="Courier New" pitchFamily="49" charset="0"/>
              </a:rPr>
              <a:t>(0,0)</a:t>
            </a:r>
            <a:r>
              <a:rPr lang="ja-JP" altLang="en-US" sz="1800">
                <a:latin typeface="Courier New" pitchFamily="49" charset="0"/>
              </a:rPr>
              <a:t>で初期化</a:t>
            </a:r>
          </a:p>
          <a:p>
            <a:pPr algn="ctr"/>
            <a:r>
              <a:rPr lang="en-US" altLang="ja-JP" sz="1800" b="1">
                <a:latin typeface="Courier New" pitchFamily="49" charset="0"/>
              </a:rPr>
              <a:t>p.x = 0; p.y = 0;</a:t>
            </a:r>
          </a:p>
          <a:p>
            <a:pPr algn="ctr"/>
            <a:r>
              <a:rPr lang="ja-JP" altLang="en-US" sz="1800">
                <a:latin typeface="Courier New" pitchFamily="49" charset="0"/>
              </a:rPr>
              <a:t>と同じこと</a:t>
            </a:r>
            <a:endParaRPr lang="ja-JP" altLang="en-US" sz="1800"/>
          </a:p>
        </p:txBody>
      </p:sp>
      <p:sp>
        <p:nvSpPr>
          <p:cNvPr id="292884" name="Rectangle 20"/>
          <p:cNvSpPr>
            <a:spLocks noChangeArrowheads="1"/>
          </p:cNvSpPr>
          <p:nvPr/>
        </p:nvSpPr>
        <p:spPr bwMode="auto">
          <a:xfrm>
            <a:off x="381000" y="1155700"/>
            <a:ext cx="15287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sample5-4.c</a:t>
            </a:r>
          </a:p>
        </p:txBody>
      </p:sp>
    </p:spTree>
    <p:extLst>
      <p:ext uri="{BB962C8B-B14F-4D97-AF65-F5344CB8AC3E}">
        <p14:creationId xmlns:p14="http://schemas.microsoft.com/office/powerpoint/2010/main" val="151233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2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92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92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92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877" grpId="0" animBg="1"/>
      <p:bldP spid="292878" grpId="0" animBg="1"/>
      <p:bldP spid="292880" grpId="0" animBg="1"/>
      <p:bldP spid="29288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9C912-B895-4E49-9388-DC8310891D5C}" type="slidenum">
              <a:rPr lang="en-US" altLang="ja-JP"/>
              <a:pPr/>
              <a:t>41</a:t>
            </a:fld>
            <a:endParaRPr lang="en-US" altLang="ja-JP"/>
          </a:p>
        </p:txBody>
      </p:sp>
      <p:sp>
        <p:nvSpPr>
          <p:cNvPr id="292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構造体へのポインタ</a:t>
            </a:r>
          </a:p>
        </p:txBody>
      </p:sp>
      <p:sp>
        <p:nvSpPr>
          <p:cNvPr id="292868" name="Text Box 4"/>
          <p:cNvSpPr txBox="1">
            <a:spLocks noChangeArrowheads="1"/>
          </p:cNvSpPr>
          <p:nvPr/>
        </p:nvSpPr>
        <p:spPr bwMode="auto">
          <a:xfrm>
            <a:off x="838200" y="1504950"/>
            <a:ext cx="5102225" cy="531018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sz="1800" b="1" dirty="0">
                <a:latin typeface="Courier New" pitchFamily="49" charset="0"/>
              </a:rPr>
              <a:t>#include &lt;</a:t>
            </a:r>
            <a:r>
              <a:rPr kumimoji="0" lang="en-US" altLang="ja-JP" sz="1800" b="1" dirty="0" err="1">
                <a:latin typeface="Courier New" pitchFamily="49" charset="0"/>
              </a:rPr>
              <a:t>stdio.h</a:t>
            </a:r>
            <a:r>
              <a:rPr kumimoji="0" lang="en-US" altLang="ja-JP" sz="1800" b="1" dirty="0">
                <a:latin typeface="Courier New" pitchFamily="49" charset="0"/>
              </a:rPr>
              <a:t>&gt;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sz="1800" b="1" dirty="0" err="1">
                <a:latin typeface="Courier New" pitchFamily="49" charset="0"/>
              </a:rPr>
              <a:t>struct</a:t>
            </a:r>
            <a:r>
              <a:rPr kumimoji="0" lang="en-US" altLang="ja-JP" sz="1800" b="1" dirty="0">
                <a:latin typeface="Courier New" pitchFamily="49" charset="0"/>
              </a:rPr>
              <a:t> point { </a:t>
            </a:r>
            <a:r>
              <a:rPr kumimoji="0" lang="en-US" altLang="ja-JP" sz="1800" b="1" dirty="0" err="1">
                <a:latin typeface="Courier New" pitchFamily="49" charset="0"/>
              </a:rPr>
              <a:t>int</a:t>
            </a:r>
            <a:r>
              <a:rPr kumimoji="0" lang="en-US" altLang="ja-JP" sz="1800" b="1" dirty="0">
                <a:latin typeface="Courier New" pitchFamily="49" charset="0"/>
              </a:rPr>
              <a:t> x; </a:t>
            </a:r>
            <a:r>
              <a:rPr kumimoji="0" lang="en-US" altLang="ja-JP" sz="1800" b="1" dirty="0" err="1">
                <a:latin typeface="Courier New" pitchFamily="49" charset="0"/>
              </a:rPr>
              <a:t>int</a:t>
            </a:r>
            <a:r>
              <a:rPr kumimoji="0" lang="en-US" altLang="ja-JP" sz="1800" b="1" dirty="0">
                <a:latin typeface="Courier New" pitchFamily="49" charset="0"/>
              </a:rPr>
              <a:t> y; };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sz="1800" b="1" dirty="0">
                <a:latin typeface="Courier New" pitchFamily="49" charset="0"/>
              </a:rPr>
              <a:t>void </a:t>
            </a:r>
            <a:r>
              <a:rPr kumimoji="0" lang="en-US" altLang="ja-JP" sz="1800" b="1" dirty="0" err="1">
                <a:latin typeface="Courier New" pitchFamily="49" charset="0"/>
              </a:rPr>
              <a:t>add_point</a:t>
            </a:r>
            <a:r>
              <a:rPr kumimoji="0" lang="en-US" altLang="ja-JP" sz="1800" b="1" dirty="0">
                <a:latin typeface="Courier New" pitchFamily="49" charset="0"/>
              </a:rPr>
              <a:t>(</a:t>
            </a:r>
            <a:r>
              <a:rPr kumimoji="0" lang="en-US" altLang="ja-JP" sz="1800" b="1" dirty="0" err="1">
                <a:latin typeface="Courier New" pitchFamily="49" charset="0"/>
              </a:rPr>
              <a:t>struct</a:t>
            </a:r>
            <a:r>
              <a:rPr kumimoji="0" lang="en-US" altLang="ja-JP" sz="1800" b="1" dirty="0">
                <a:latin typeface="Courier New" pitchFamily="49" charset="0"/>
              </a:rPr>
              <a:t> point *</a:t>
            </a:r>
            <a:r>
              <a:rPr kumimoji="0" lang="en-US" altLang="ja-JP" sz="1800" b="1" dirty="0" err="1">
                <a:latin typeface="Courier New" pitchFamily="49" charset="0"/>
              </a:rPr>
              <a:t>pp</a:t>
            </a:r>
            <a:r>
              <a:rPr kumimoji="0" lang="en-US" altLang="ja-JP" sz="1800" b="1" dirty="0">
                <a:latin typeface="Courier New" pitchFamily="49" charset="0"/>
              </a:rPr>
              <a:t>);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sz="1800" b="1" dirty="0" err="1">
                <a:latin typeface="Courier New" pitchFamily="49" charset="0"/>
              </a:rPr>
              <a:t>int</a:t>
            </a:r>
            <a:r>
              <a:rPr kumimoji="0" lang="en-US" altLang="ja-JP" sz="1800" b="1" dirty="0">
                <a:latin typeface="Courier New" pitchFamily="49" charset="0"/>
              </a:rPr>
              <a:t> main(void)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sz="1800" b="1" dirty="0">
                <a:latin typeface="Courier New" pitchFamily="49" charset="0"/>
              </a:rPr>
              <a:t>{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sz="1800" b="1" dirty="0">
                <a:latin typeface="Courier New" pitchFamily="49" charset="0"/>
              </a:rPr>
              <a:t>  </a:t>
            </a:r>
            <a:r>
              <a:rPr kumimoji="0" lang="en-US" altLang="ja-JP" sz="1800" b="1" dirty="0" err="1">
                <a:latin typeface="Courier New" pitchFamily="49" charset="0"/>
              </a:rPr>
              <a:t>struct</a:t>
            </a:r>
            <a:r>
              <a:rPr kumimoji="0" lang="en-US" altLang="ja-JP" sz="1800" b="1" dirty="0">
                <a:latin typeface="Courier New" pitchFamily="49" charset="0"/>
              </a:rPr>
              <a:t> point p = {0,0};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sz="1800" b="1" dirty="0">
                <a:latin typeface="Courier New" pitchFamily="49" charset="0"/>
              </a:rPr>
              <a:t>  </a:t>
            </a:r>
            <a:r>
              <a:rPr kumimoji="0" lang="en-US" altLang="ja-JP" sz="1800" b="1" dirty="0" err="1">
                <a:latin typeface="Courier New" pitchFamily="49" charset="0"/>
              </a:rPr>
              <a:t>add_point</a:t>
            </a:r>
            <a:r>
              <a:rPr kumimoji="0" lang="en-US" altLang="ja-JP" sz="1800" b="1" dirty="0">
                <a:latin typeface="Courier New" pitchFamily="49" charset="0"/>
              </a:rPr>
              <a:t>(&amp;p);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sz="1800" b="1" dirty="0">
                <a:latin typeface="Courier New" pitchFamily="49" charset="0"/>
              </a:rPr>
              <a:t>  </a:t>
            </a:r>
            <a:r>
              <a:rPr kumimoji="0" lang="en-US" altLang="ja-JP" sz="2000" b="1" dirty="0" err="1">
                <a:latin typeface="Courier New" pitchFamily="49" charset="0"/>
              </a:rPr>
              <a:t>printf</a:t>
            </a:r>
            <a:r>
              <a:rPr kumimoji="0" lang="en-US" altLang="ja-JP" sz="2000" b="1" dirty="0">
                <a:latin typeface="Courier New" pitchFamily="49" charset="0"/>
              </a:rPr>
              <a:t>("%d\n", </a:t>
            </a:r>
            <a:r>
              <a:rPr kumimoji="0" lang="en-US" altLang="ja-JP" sz="2000" b="1" dirty="0" err="1">
                <a:latin typeface="Courier New" pitchFamily="49" charset="0"/>
              </a:rPr>
              <a:t>p.x</a:t>
            </a:r>
            <a:r>
              <a:rPr kumimoji="0" lang="en-US" altLang="ja-JP" sz="2000" b="1" dirty="0">
                <a:latin typeface="Courier New" pitchFamily="49" charset="0"/>
              </a:rPr>
              <a:t>);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sz="1800" b="1" dirty="0">
                <a:latin typeface="Courier New" pitchFamily="49" charset="0"/>
              </a:rPr>
              <a:t>  return 0;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sz="1800" b="1" dirty="0">
                <a:latin typeface="Courier New" pitchFamily="49" charset="0"/>
              </a:rPr>
              <a:t>}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endParaRPr kumimoji="0" lang="en-US" altLang="ja-JP" sz="1800" b="1" dirty="0">
              <a:latin typeface="Courier New" pitchFamily="49" charset="0"/>
            </a:endParaRP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sz="1800" b="1" dirty="0">
                <a:latin typeface="Courier New" pitchFamily="49" charset="0"/>
              </a:rPr>
              <a:t>void </a:t>
            </a:r>
            <a:r>
              <a:rPr kumimoji="0" lang="en-US" altLang="ja-JP" sz="1800" b="1" dirty="0" err="1">
                <a:latin typeface="Courier New" pitchFamily="49" charset="0"/>
              </a:rPr>
              <a:t>add_point</a:t>
            </a:r>
            <a:r>
              <a:rPr kumimoji="0" lang="en-US" altLang="ja-JP" sz="1800" b="1" dirty="0">
                <a:latin typeface="Courier New" pitchFamily="49" charset="0"/>
              </a:rPr>
              <a:t>(</a:t>
            </a:r>
            <a:r>
              <a:rPr kumimoji="0" lang="en-US" altLang="ja-JP" sz="1800" b="1" dirty="0" err="1">
                <a:latin typeface="Courier New" pitchFamily="49" charset="0"/>
              </a:rPr>
              <a:t>struct</a:t>
            </a:r>
            <a:r>
              <a:rPr kumimoji="0" lang="en-US" altLang="ja-JP" sz="1800" b="1" dirty="0">
                <a:latin typeface="Courier New" pitchFamily="49" charset="0"/>
              </a:rPr>
              <a:t> point *</a:t>
            </a:r>
            <a:r>
              <a:rPr kumimoji="0" lang="en-US" altLang="ja-JP" sz="1800" b="1" dirty="0" err="1">
                <a:latin typeface="Courier New" pitchFamily="49" charset="0"/>
              </a:rPr>
              <a:t>pp</a:t>
            </a:r>
            <a:r>
              <a:rPr kumimoji="0" lang="en-US" altLang="ja-JP" sz="1800" b="1" dirty="0">
                <a:latin typeface="Courier New" pitchFamily="49" charset="0"/>
              </a:rPr>
              <a:t>)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sz="1800" b="1" dirty="0">
                <a:latin typeface="Courier New" pitchFamily="49" charset="0"/>
              </a:rPr>
              <a:t>{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sz="1800" b="1" dirty="0">
                <a:latin typeface="Courier New" pitchFamily="49" charset="0"/>
              </a:rPr>
              <a:t>  </a:t>
            </a:r>
            <a:r>
              <a:rPr kumimoji="0" lang="en-US" altLang="ja-JP" sz="1800" b="1" dirty="0" err="1">
                <a:solidFill>
                  <a:srgbClr val="FF0000"/>
                </a:solidFill>
                <a:latin typeface="Courier New" pitchFamily="49" charset="0"/>
              </a:rPr>
              <a:t>pp</a:t>
            </a:r>
            <a:r>
              <a:rPr kumimoji="0" lang="en-US" altLang="ja-JP" sz="1800" b="1" dirty="0">
                <a:solidFill>
                  <a:srgbClr val="FF0000"/>
                </a:solidFill>
                <a:latin typeface="Courier New" pitchFamily="49" charset="0"/>
              </a:rPr>
              <a:t>-&gt;</a:t>
            </a:r>
            <a:r>
              <a:rPr kumimoji="0" lang="en-US" altLang="ja-JP" sz="1800" b="1" dirty="0">
                <a:latin typeface="Courier New" pitchFamily="49" charset="0"/>
              </a:rPr>
              <a:t>x = </a:t>
            </a:r>
            <a:r>
              <a:rPr kumimoji="0" lang="en-US" altLang="ja-JP" sz="1800" b="1" dirty="0" err="1">
                <a:solidFill>
                  <a:srgbClr val="FF0000"/>
                </a:solidFill>
                <a:latin typeface="Courier New" pitchFamily="49" charset="0"/>
              </a:rPr>
              <a:t>pp</a:t>
            </a:r>
            <a:r>
              <a:rPr kumimoji="0" lang="en-US" altLang="ja-JP" sz="1800" b="1" dirty="0">
                <a:solidFill>
                  <a:srgbClr val="FF0000"/>
                </a:solidFill>
                <a:latin typeface="Courier New" pitchFamily="49" charset="0"/>
              </a:rPr>
              <a:t>-&gt;</a:t>
            </a:r>
            <a:r>
              <a:rPr kumimoji="0" lang="en-US" altLang="ja-JP" sz="1800" b="1" dirty="0">
                <a:latin typeface="Courier New" pitchFamily="49" charset="0"/>
              </a:rPr>
              <a:t>x + 1;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sz="1800" b="1" dirty="0">
                <a:latin typeface="Courier New" pitchFamily="49" charset="0"/>
              </a:rPr>
              <a:t>  </a:t>
            </a:r>
            <a:r>
              <a:rPr kumimoji="0" lang="en-US" altLang="ja-JP" sz="1800" b="1" dirty="0" err="1">
                <a:solidFill>
                  <a:srgbClr val="FF0000"/>
                </a:solidFill>
                <a:latin typeface="Courier New" pitchFamily="49" charset="0"/>
              </a:rPr>
              <a:t>pp</a:t>
            </a:r>
            <a:r>
              <a:rPr kumimoji="0" lang="en-US" altLang="ja-JP" sz="1800" b="1" dirty="0">
                <a:solidFill>
                  <a:srgbClr val="FF0000"/>
                </a:solidFill>
                <a:latin typeface="Courier New" pitchFamily="49" charset="0"/>
              </a:rPr>
              <a:t>-&gt;</a:t>
            </a:r>
            <a:r>
              <a:rPr kumimoji="0" lang="en-US" altLang="ja-JP" sz="1800" b="1" dirty="0">
                <a:latin typeface="Courier New" pitchFamily="49" charset="0"/>
              </a:rPr>
              <a:t>y = </a:t>
            </a:r>
            <a:r>
              <a:rPr kumimoji="0" lang="en-US" altLang="ja-JP" sz="1800" b="1" dirty="0" err="1">
                <a:solidFill>
                  <a:srgbClr val="FF0000"/>
                </a:solidFill>
                <a:latin typeface="Courier New" pitchFamily="49" charset="0"/>
              </a:rPr>
              <a:t>pp</a:t>
            </a:r>
            <a:r>
              <a:rPr kumimoji="0" lang="en-US" altLang="ja-JP" sz="1800" b="1" dirty="0">
                <a:solidFill>
                  <a:srgbClr val="FF0000"/>
                </a:solidFill>
                <a:latin typeface="Courier New" pitchFamily="49" charset="0"/>
              </a:rPr>
              <a:t>-&gt;</a:t>
            </a:r>
            <a:r>
              <a:rPr kumimoji="0" lang="en-US" altLang="ja-JP" sz="1800" b="1" dirty="0">
                <a:latin typeface="Courier New" pitchFamily="49" charset="0"/>
              </a:rPr>
              <a:t>y + 1;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292869" name="Rectangle 5"/>
          <p:cNvSpPr>
            <a:spLocks noChangeArrowheads="1"/>
          </p:cNvSpPr>
          <p:nvPr/>
        </p:nvSpPr>
        <p:spPr bwMode="auto">
          <a:xfrm>
            <a:off x="6915150" y="1592263"/>
            <a:ext cx="1668463" cy="465137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92870" name="Rectangle 6"/>
          <p:cNvSpPr>
            <a:spLocks noChangeArrowheads="1"/>
          </p:cNvSpPr>
          <p:nvPr/>
        </p:nvSpPr>
        <p:spPr bwMode="auto">
          <a:xfrm>
            <a:off x="6915150" y="2039938"/>
            <a:ext cx="1668463" cy="465137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92871" name="Rectangle 7"/>
          <p:cNvSpPr>
            <a:spLocks noChangeArrowheads="1"/>
          </p:cNvSpPr>
          <p:nvPr/>
        </p:nvSpPr>
        <p:spPr bwMode="auto">
          <a:xfrm>
            <a:off x="6913563" y="1577975"/>
            <a:ext cx="1668462" cy="928688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92872" name="Text Box 8"/>
          <p:cNvSpPr txBox="1">
            <a:spLocks noChangeArrowheads="1"/>
          </p:cNvSpPr>
          <p:nvPr/>
        </p:nvSpPr>
        <p:spPr bwMode="auto">
          <a:xfrm>
            <a:off x="6199188" y="1111250"/>
            <a:ext cx="29448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1800" b="1">
                <a:latin typeface="Courier New" pitchFamily="49" charset="0"/>
              </a:rPr>
              <a:t>struct point</a:t>
            </a:r>
            <a:r>
              <a:rPr lang="ja-JP" altLang="en-US" sz="1800"/>
              <a:t>型の変数</a:t>
            </a:r>
            <a:r>
              <a:rPr lang="en-US" altLang="ja-JP" sz="1800" b="1">
                <a:latin typeface="Courier New" pitchFamily="49" charset="0"/>
              </a:rPr>
              <a:t>p</a:t>
            </a:r>
            <a:endParaRPr lang="en-US" altLang="ja-JP" sz="1800">
              <a:latin typeface="Courier New" pitchFamily="49" charset="0"/>
            </a:endParaRPr>
          </a:p>
        </p:txBody>
      </p:sp>
      <p:sp>
        <p:nvSpPr>
          <p:cNvPr id="292873" name="Text Box 9"/>
          <p:cNvSpPr txBox="1">
            <a:spLocks noChangeArrowheads="1"/>
          </p:cNvSpPr>
          <p:nvPr/>
        </p:nvSpPr>
        <p:spPr bwMode="auto">
          <a:xfrm>
            <a:off x="8570913" y="1633538"/>
            <a:ext cx="349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1800" b="1">
                <a:latin typeface="Courier New" pitchFamily="49" charset="0"/>
              </a:rPr>
              <a:t>x</a:t>
            </a:r>
            <a:endParaRPr lang="en-US" altLang="ja-JP" sz="1800"/>
          </a:p>
        </p:txBody>
      </p:sp>
      <p:sp>
        <p:nvSpPr>
          <p:cNvPr id="292874" name="Text Box 10"/>
          <p:cNvSpPr txBox="1">
            <a:spLocks noChangeArrowheads="1"/>
          </p:cNvSpPr>
          <p:nvPr/>
        </p:nvSpPr>
        <p:spPr bwMode="auto">
          <a:xfrm>
            <a:off x="8569325" y="2052638"/>
            <a:ext cx="349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1800" b="1">
                <a:latin typeface="Courier New" pitchFamily="49" charset="0"/>
              </a:rPr>
              <a:t>y</a:t>
            </a:r>
            <a:endParaRPr lang="en-US" altLang="ja-JP" sz="1800"/>
          </a:p>
        </p:txBody>
      </p:sp>
      <p:sp>
        <p:nvSpPr>
          <p:cNvPr id="292875" name="Text Box 11"/>
          <p:cNvSpPr txBox="1">
            <a:spLocks noChangeArrowheads="1"/>
          </p:cNvSpPr>
          <p:nvPr/>
        </p:nvSpPr>
        <p:spPr bwMode="auto">
          <a:xfrm>
            <a:off x="7502525" y="1635125"/>
            <a:ext cx="4921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1800" b="1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292876" name="Text Box 12"/>
          <p:cNvSpPr txBox="1">
            <a:spLocks noChangeArrowheads="1"/>
          </p:cNvSpPr>
          <p:nvPr/>
        </p:nvSpPr>
        <p:spPr bwMode="auto">
          <a:xfrm>
            <a:off x="7502525" y="2097088"/>
            <a:ext cx="4921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1800" b="1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292877" name="Text Box 13"/>
          <p:cNvSpPr txBox="1">
            <a:spLocks noChangeArrowheads="1"/>
          </p:cNvSpPr>
          <p:nvPr/>
        </p:nvSpPr>
        <p:spPr bwMode="auto">
          <a:xfrm>
            <a:off x="7485063" y="1617663"/>
            <a:ext cx="492125" cy="36671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1800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92878" name="Text Box 14"/>
          <p:cNvSpPr txBox="1">
            <a:spLocks noChangeArrowheads="1"/>
          </p:cNvSpPr>
          <p:nvPr/>
        </p:nvSpPr>
        <p:spPr bwMode="auto">
          <a:xfrm>
            <a:off x="7485063" y="2079625"/>
            <a:ext cx="492125" cy="36671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1800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92879" name="Text Box 15"/>
          <p:cNvSpPr txBox="1">
            <a:spLocks noChangeArrowheads="1"/>
          </p:cNvSpPr>
          <p:nvPr/>
        </p:nvSpPr>
        <p:spPr bwMode="auto">
          <a:xfrm>
            <a:off x="5834063" y="1666875"/>
            <a:ext cx="108743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ja-JP">
                <a:solidFill>
                  <a:srgbClr val="FF0000"/>
                </a:solidFill>
              </a:rPr>
              <a:t>1000</a:t>
            </a:r>
            <a:r>
              <a:rPr lang="ja-JP" altLang="en-US">
                <a:solidFill>
                  <a:srgbClr val="FF0000"/>
                </a:solidFill>
              </a:rPr>
              <a:t>番地</a:t>
            </a:r>
          </a:p>
        </p:txBody>
      </p:sp>
      <p:sp>
        <p:nvSpPr>
          <p:cNvPr id="292884" name="Rectangle 20"/>
          <p:cNvSpPr>
            <a:spLocks noChangeArrowheads="1"/>
          </p:cNvSpPr>
          <p:nvPr/>
        </p:nvSpPr>
        <p:spPr bwMode="auto">
          <a:xfrm>
            <a:off x="381000" y="1155700"/>
            <a:ext cx="15287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b="1" dirty="0">
                <a:latin typeface="Courier New" pitchFamily="49" charset="0"/>
              </a:rPr>
              <a:t>sample5-5.c</a:t>
            </a:r>
          </a:p>
        </p:txBody>
      </p:sp>
      <p:sp>
        <p:nvSpPr>
          <p:cNvPr id="20" name="AutoShape 17"/>
          <p:cNvSpPr>
            <a:spLocks/>
          </p:cNvSpPr>
          <p:nvPr/>
        </p:nvSpPr>
        <p:spPr bwMode="auto">
          <a:xfrm>
            <a:off x="4381580" y="5473356"/>
            <a:ext cx="4600575" cy="411163"/>
          </a:xfrm>
          <a:prstGeom prst="borderCallout1">
            <a:avLst>
              <a:gd name="adj1" fmla="val 27801"/>
              <a:gd name="adj2" fmla="val -1657"/>
              <a:gd name="adj3" fmla="val 77398"/>
              <a:gd name="adj4" fmla="val -3215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ja-JP" b="1">
                <a:latin typeface="Courier New" pitchFamily="49" charset="0"/>
              </a:rPr>
              <a:t>pp-&gt;x </a:t>
            </a:r>
            <a:r>
              <a:rPr lang="ja-JP" altLang="en-US">
                <a:latin typeface="Courier New" pitchFamily="49" charset="0"/>
              </a:rPr>
              <a:t>は，</a:t>
            </a:r>
            <a:r>
              <a:rPr lang="en-US" altLang="ja-JP" b="1">
                <a:latin typeface="Courier New" pitchFamily="49" charset="0"/>
              </a:rPr>
              <a:t>(*pp).x</a:t>
            </a:r>
            <a:r>
              <a:rPr lang="ja-JP" altLang="en-US">
                <a:latin typeface="Courier New" pitchFamily="49" charset="0"/>
              </a:rPr>
              <a:t>と同じ意味を表す表現</a:t>
            </a:r>
          </a:p>
        </p:txBody>
      </p:sp>
      <p:sp>
        <p:nvSpPr>
          <p:cNvPr id="22" name="Text Box 17"/>
          <p:cNvSpPr txBox="1">
            <a:spLocks noChangeArrowheads="1"/>
          </p:cNvSpPr>
          <p:nvPr/>
        </p:nvSpPr>
        <p:spPr bwMode="auto">
          <a:xfrm>
            <a:off x="5103813" y="4764088"/>
            <a:ext cx="1089025" cy="37465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/>
              <a:t>pp=1000</a:t>
            </a:r>
          </a:p>
        </p:txBody>
      </p:sp>
      <p:sp>
        <p:nvSpPr>
          <p:cNvPr id="23" name="Line 16"/>
          <p:cNvSpPr>
            <a:spLocks noChangeShapeType="1"/>
          </p:cNvSpPr>
          <p:nvPr/>
        </p:nvSpPr>
        <p:spPr bwMode="auto">
          <a:xfrm>
            <a:off x="2931112" y="3753861"/>
            <a:ext cx="2087563" cy="10795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8544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6346E-1A24-40DA-BC96-3F84A7F99715}" type="slidenum">
              <a:rPr lang="en-US" altLang="ja-JP"/>
              <a:pPr/>
              <a:t>42</a:t>
            </a:fld>
            <a:endParaRPr lang="en-US" altLang="ja-JP"/>
          </a:p>
        </p:txBody>
      </p:sp>
      <p:sp>
        <p:nvSpPr>
          <p:cNvPr id="299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構造体へのポインタ</a:t>
            </a:r>
          </a:p>
        </p:txBody>
      </p:sp>
      <p:sp>
        <p:nvSpPr>
          <p:cNvPr id="299012" name="Text Box 4"/>
          <p:cNvSpPr txBox="1">
            <a:spLocks noChangeArrowheads="1"/>
          </p:cNvSpPr>
          <p:nvPr/>
        </p:nvSpPr>
        <p:spPr bwMode="auto">
          <a:xfrm>
            <a:off x="1196975" y="1460500"/>
            <a:ext cx="3290888" cy="1643063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ja-JP" sz="1800" b="1">
                <a:latin typeface="Courier New" pitchFamily="49" charset="0"/>
                <a:ea typeface="ＭＳ ゴシック" pitchFamily="49" charset="-128"/>
              </a:rPr>
              <a:t>struct node {</a:t>
            </a:r>
          </a:p>
          <a:p>
            <a:pPr>
              <a:spcBef>
                <a:spcPct val="50000"/>
              </a:spcBef>
            </a:pPr>
            <a:r>
              <a:rPr kumimoji="0" lang="en-US" altLang="ja-JP" sz="1800" b="1">
                <a:latin typeface="Courier New" pitchFamily="49" charset="0"/>
                <a:ea typeface="ＭＳ ゴシック" pitchFamily="49" charset="-128"/>
              </a:rPr>
              <a:t>  i</a:t>
            </a:r>
            <a:r>
              <a:rPr lang="en-US" altLang="ja-JP" sz="1800" b="1">
                <a:latin typeface="Courier New" pitchFamily="49" charset="0"/>
                <a:ea typeface="ＭＳ ゴシック" pitchFamily="49" charset="-128"/>
              </a:rPr>
              <a:t>nt item;</a:t>
            </a:r>
          </a:p>
          <a:p>
            <a:pPr>
              <a:spcBef>
                <a:spcPct val="50000"/>
              </a:spcBef>
            </a:pPr>
            <a:r>
              <a:rPr lang="en-US" altLang="ja-JP" sz="1800" b="1">
                <a:latin typeface="Courier New" pitchFamily="49" charset="0"/>
                <a:ea typeface="ＭＳ ゴシック" pitchFamily="49" charset="-128"/>
              </a:rPr>
              <a:t>  </a:t>
            </a:r>
            <a:r>
              <a:rPr lang="en-US" altLang="ja-JP" sz="1800" b="1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struct node *next;</a:t>
            </a:r>
          </a:p>
          <a:p>
            <a:pPr>
              <a:spcBef>
                <a:spcPct val="50000"/>
              </a:spcBef>
            </a:pPr>
            <a:r>
              <a:rPr lang="en-US" altLang="ja-JP" sz="1800" b="1">
                <a:latin typeface="Courier New" pitchFamily="49" charset="0"/>
                <a:ea typeface="ＭＳ ゴシック" pitchFamily="49" charset="-128"/>
              </a:rPr>
              <a:t>};</a:t>
            </a:r>
          </a:p>
        </p:txBody>
      </p:sp>
      <p:sp>
        <p:nvSpPr>
          <p:cNvPr id="299013" name="AutoShape 5"/>
          <p:cNvSpPr>
            <a:spLocks/>
          </p:cNvSpPr>
          <p:nvPr/>
        </p:nvSpPr>
        <p:spPr bwMode="auto">
          <a:xfrm>
            <a:off x="3186113" y="2836863"/>
            <a:ext cx="4687887" cy="671512"/>
          </a:xfrm>
          <a:prstGeom prst="borderCallout1">
            <a:avLst>
              <a:gd name="adj1" fmla="val 17023"/>
              <a:gd name="adj2" fmla="val -1625"/>
              <a:gd name="adj3" fmla="val -32625"/>
              <a:gd name="adj4" fmla="val -873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ja-JP" altLang="en-US">
                <a:latin typeface="Courier New" pitchFamily="49" charset="0"/>
              </a:rPr>
              <a:t>自分自身へのポインタを持った構造体を宣言できる</a:t>
            </a:r>
          </a:p>
          <a:p>
            <a:pPr algn="ctr"/>
            <a:r>
              <a:rPr lang="ja-JP" altLang="en-US">
                <a:latin typeface="Courier New" pitchFamily="49" charset="0"/>
              </a:rPr>
              <a:t>でも，大丈夫？</a:t>
            </a:r>
          </a:p>
        </p:txBody>
      </p:sp>
      <p:sp>
        <p:nvSpPr>
          <p:cNvPr id="299025" name="Rectangle 17"/>
          <p:cNvSpPr>
            <a:spLocks noChangeArrowheads="1"/>
          </p:cNvSpPr>
          <p:nvPr/>
        </p:nvSpPr>
        <p:spPr bwMode="auto">
          <a:xfrm>
            <a:off x="3976688" y="4029075"/>
            <a:ext cx="1460500" cy="3683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99026" name="Rectangle 18"/>
          <p:cNvSpPr>
            <a:spLocks noChangeArrowheads="1"/>
          </p:cNvSpPr>
          <p:nvPr/>
        </p:nvSpPr>
        <p:spPr bwMode="auto">
          <a:xfrm>
            <a:off x="3978275" y="4387850"/>
            <a:ext cx="1460500" cy="3683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99027" name="Rectangle 19"/>
          <p:cNvSpPr>
            <a:spLocks noChangeArrowheads="1"/>
          </p:cNvSpPr>
          <p:nvPr/>
        </p:nvSpPr>
        <p:spPr bwMode="auto">
          <a:xfrm>
            <a:off x="2676525" y="3697288"/>
            <a:ext cx="18430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b="1">
                <a:latin typeface="Courier New" pitchFamily="49" charset="0"/>
              </a:rPr>
              <a:t>struct node</a:t>
            </a:r>
            <a:r>
              <a:rPr lang="ja-JP" altLang="en-US" b="1">
                <a:latin typeface="Courier New" pitchFamily="49" charset="0"/>
              </a:rPr>
              <a:t>型</a:t>
            </a:r>
          </a:p>
        </p:txBody>
      </p:sp>
      <p:sp>
        <p:nvSpPr>
          <p:cNvPr id="299028" name="Rectangle 20"/>
          <p:cNvSpPr>
            <a:spLocks noChangeArrowheads="1"/>
          </p:cNvSpPr>
          <p:nvPr/>
        </p:nvSpPr>
        <p:spPr bwMode="auto">
          <a:xfrm>
            <a:off x="3317875" y="4032250"/>
            <a:ext cx="6731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b="1">
                <a:latin typeface="Courier New" pitchFamily="49" charset="0"/>
              </a:rPr>
              <a:t>item</a:t>
            </a:r>
          </a:p>
        </p:txBody>
      </p:sp>
      <p:sp>
        <p:nvSpPr>
          <p:cNvPr id="299029" name="Rectangle 21"/>
          <p:cNvSpPr>
            <a:spLocks noChangeArrowheads="1"/>
          </p:cNvSpPr>
          <p:nvPr/>
        </p:nvSpPr>
        <p:spPr bwMode="auto">
          <a:xfrm>
            <a:off x="3319463" y="4376738"/>
            <a:ext cx="6731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b="1">
                <a:latin typeface="Courier New" pitchFamily="49" charset="0"/>
              </a:rPr>
              <a:t>next</a:t>
            </a:r>
          </a:p>
        </p:txBody>
      </p:sp>
      <p:sp>
        <p:nvSpPr>
          <p:cNvPr id="299030" name="Rectangle 22"/>
          <p:cNvSpPr>
            <a:spLocks noChangeArrowheads="1"/>
          </p:cNvSpPr>
          <p:nvPr/>
        </p:nvSpPr>
        <p:spPr bwMode="auto">
          <a:xfrm>
            <a:off x="3962400" y="4003675"/>
            <a:ext cx="1487488" cy="765175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99031" name="Text Box 23"/>
          <p:cNvSpPr txBox="1">
            <a:spLocks noChangeArrowheads="1"/>
          </p:cNvSpPr>
          <p:nvPr/>
        </p:nvSpPr>
        <p:spPr bwMode="auto">
          <a:xfrm>
            <a:off x="4489450" y="4057650"/>
            <a:ext cx="4111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b="1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99032" name="Text Box 24"/>
          <p:cNvSpPr txBox="1">
            <a:spLocks noChangeArrowheads="1"/>
          </p:cNvSpPr>
          <p:nvPr/>
        </p:nvSpPr>
        <p:spPr bwMode="auto">
          <a:xfrm>
            <a:off x="4340225" y="4397375"/>
            <a:ext cx="711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b="1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299033" name="Line 25"/>
          <p:cNvSpPr>
            <a:spLocks noChangeShapeType="1"/>
          </p:cNvSpPr>
          <p:nvPr/>
        </p:nvSpPr>
        <p:spPr bwMode="auto">
          <a:xfrm flipH="1">
            <a:off x="5164138" y="3908425"/>
            <a:ext cx="777875" cy="219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99034" name="Text Box 26"/>
          <p:cNvSpPr txBox="1">
            <a:spLocks noChangeArrowheads="1"/>
          </p:cNvSpPr>
          <p:nvPr/>
        </p:nvSpPr>
        <p:spPr bwMode="auto">
          <a:xfrm>
            <a:off x="5795963" y="3668713"/>
            <a:ext cx="8318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ja-JP" altLang="en-US"/>
              <a:t>整数</a:t>
            </a:r>
          </a:p>
        </p:txBody>
      </p:sp>
      <p:sp>
        <p:nvSpPr>
          <p:cNvPr id="299035" name="Line 27"/>
          <p:cNvSpPr>
            <a:spLocks noChangeShapeType="1"/>
          </p:cNvSpPr>
          <p:nvPr/>
        </p:nvSpPr>
        <p:spPr bwMode="auto">
          <a:xfrm flipH="1" flipV="1">
            <a:off x="5119688" y="4602163"/>
            <a:ext cx="804862" cy="53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99036" name="Text Box 28"/>
          <p:cNvSpPr txBox="1">
            <a:spLocks noChangeArrowheads="1"/>
          </p:cNvSpPr>
          <p:nvPr/>
        </p:nvSpPr>
        <p:spPr bwMode="auto">
          <a:xfrm>
            <a:off x="5892800" y="4473575"/>
            <a:ext cx="9271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ja-JP" altLang="en-US"/>
              <a:t>アドレス</a:t>
            </a:r>
          </a:p>
        </p:txBody>
      </p:sp>
      <p:sp>
        <p:nvSpPr>
          <p:cNvPr id="299037" name="Text Box 29"/>
          <p:cNvSpPr txBox="1">
            <a:spLocks noChangeArrowheads="1"/>
          </p:cNvSpPr>
          <p:nvPr/>
        </p:nvSpPr>
        <p:spPr bwMode="auto">
          <a:xfrm>
            <a:off x="769938" y="5194300"/>
            <a:ext cx="7980362" cy="1524000"/>
          </a:xfrm>
          <a:prstGeom prst="rect">
            <a:avLst/>
          </a:prstGeom>
          <a:noFill/>
          <a:ln w="5715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ja-JP" sz="1800" b="1">
                <a:latin typeface="Courier New" pitchFamily="49" charset="0"/>
              </a:rPr>
              <a:t>next</a:t>
            </a:r>
            <a:r>
              <a:rPr lang="ja-JP" altLang="en-US" sz="1800">
                <a:latin typeface="Courier New" pitchFamily="49" charset="0"/>
              </a:rPr>
              <a:t>の部分には，決して，</a:t>
            </a:r>
            <a:r>
              <a:rPr lang="en-US" altLang="ja-JP" sz="1800" b="1">
                <a:latin typeface="Courier New" pitchFamily="49" charset="0"/>
              </a:rPr>
              <a:t>struct node</a:t>
            </a:r>
            <a:r>
              <a:rPr lang="ja-JP" altLang="en-US" sz="1800">
                <a:latin typeface="Courier New" pitchFamily="49" charset="0"/>
              </a:rPr>
              <a:t>型そのもののメンバが入るのではなく，</a:t>
            </a:r>
            <a:r>
              <a:rPr lang="en-US" altLang="ja-JP" sz="1800" b="1">
                <a:latin typeface="Courier New" pitchFamily="49" charset="0"/>
              </a:rPr>
              <a:t>struct node</a:t>
            </a:r>
            <a:r>
              <a:rPr lang="ja-JP" altLang="en-US" sz="1800">
                <a:latin typeface="Courier New" pitchFamily="49" charset="0"/>
              </a:rPr>
              <a:t>型のポインタが入る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ja-JP" altLang="en-US" sz="1800">
                <a:latin typeface="Courier New" pitchFamily="49" charset="0"/>
              </a:rPr>
              <a:t>従って，</a:t>
            </a:r>
            <a:r>
              <a:rPr lang="en-US" altLang="ja-JP" sz="1800" b="1">
                <a:latin typeface="Courier New" pitchFamily="49" charset="0"/>
              </a:rPr>
              <a:t>next</a:t>
            </a:r>
            <a:r>
              <a:rPr lang="ja-JP" altLang="en-US" sz="1800">
                <a:latin typeface="Courier New" pitchFamily="49" charset="0"/>
              </a:rPr>
              <a:t>の部分には， </a:t>
            </a:r>
            <a:r>
              <a:rPr lang="en-US" altLang="ja-JP" sz="1800" b="1">
                <a:latin typeface="Courier New" pitchFamily="49" charset="0"/>
              </a:rPr>
              <a:t>struct node</a:t>
            </a:r>
            <a:r>
              <a:rPr lang="ja-JP" altLang="en-US" sz="1800">
                <a:latin typeface="Courier New" pitchFamily="49" charset="0"/>
              </a:rPr>
              <a:t>型の変数の「アドレス」が入るだけ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ja-JP" altLang="en-US" sz="1800">
                <a:latin typeface="Courier New" pitchFamily="49" charset="0"/>
              </a:rPr>
              <a:t>このような宣言でも大丈夫</a:t>
            </a:r>
            <a:r>
              <a:rPr lang="en-US" altLang="ja-JP" sz="1800">
                <a:latin typeface="Courier New" pitchFamily="49" charset="0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6886790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3C33E-FFFF-4AD6-97EB-79D4396DCA20}" type="slidenum">
              <a:rPr lang="en-US" altLang="ja-JP"/>
              <a:pPr/>
              <a:t>43</a:t>
            </a:fld>
            <a:endParaRPr lang="en-US" altLang="ja-JP"/>
          </a:p>
        </p:txBody>
      </p:sp>
      <p:sp>
        <p:nvSpPr>
          <p:cNvPr id="336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構造体へのポインタ</a:t>
            </a:r>
          </a:p>
        </p:txBody>
      </p:sp>
      <p:sp>
        <p:nvSpPr>
          <p:cNvPr id="336899" name="Text Box 3"/>
          <p:cNvSpPr txBox="1">
            <a:spLocks noChangeArrowheads="1"/>
          </p:cNvSpPr>
          <p:nvPr/>
        </p:nvSpPr>
        <p:spPr bwMode="auto">
          <a:xfrm>
            <a:off x="742950" y="1849438"/>
            <a:ext cx="7656513" cy="4843462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60000"/>
              </a:lnSpc>
              <a:spcBef>
                <a:spcPct val="50000"/>
              </a:spcBef>
            </a:pPr>
            <a:r>
              <a:rPr kumimoji="0" lang="en-US" altLang="ja-JP" sz="1800" b="1" dirty="0">
                <a:latin typeface="Courier New" pitchFamily="49" charset="0"/>
              </a:rPr>
              <a:t>#include &lt;</a:t>
            </a:r>
            <a:r>
              <a:rPr kumimoji="0" lang="en-US" altLang="ja-JP" sz="1800" b="1" dirty="0" err="1">
                <a:latin typeface="Courier New" pitchFamily="49" charset="0"/>
              </a:rPr>
              <a:t>stdio.h</a:t>
            </a:r>
            <a:r>
              <a:rPr kumimoji="0" lang="en-US" altLang="ja-JP" sz="1800" b="1" dirty="0">
                <a:latin typeface="Courier New" pitchFamily="49" charset="0"/>
              </a:rPr>
              <a:t>&gt;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kumimoji="0" lang="en-US" altLang="ja-JP" sz="1800" b="1" dirty="0">
                <a:latin typeface="Courier New" pitchFamily="49" charset="0"/>
              </a:rPr>
              <a:t>#include &lt;</a:t>
            </a:r>
            <a:r>
              <a:rPr kumimoji="0" lang="en-US" altLang="ja-JP" sz="1800" b="1" dirty="0" err="1">
                <a:latin typeface="Courier New" pitchFamily="49" charset="0"/>
              </a:rPr>
              <a:t>stdlib.h</a:t>
            </a:r>
            <a:r>
              <a:rPr kumimoji="0" lang="en-US" altLang="ja-JP" sz="1800" b="1" dirty="0">
                <a:latin typeface="Courier New" pitchFamily="49" charset="0"/>
              </a:rPr>
              <a:t>&gt;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kumimoji="0" lang="en-US" altLang="ja-JP" sz="1800" b="1" dirty="0" err="1">
                <a:latin typeface="Courier New" pitchFamily="49" charset="0"/>
                <a:ea typeface="ＭＳ ゴシック" pitchFamily="49" charset="-128"/>
              </a:rPr>
              <a:t>struct</a:t>
            </a:r>
            <a:r>
              <a:rPr kumimoji="0" lang="en-US" altLang="ja-JP" sz="1800" b="1" dirty="0">
                <a:latin typeface="Courier New" pitchFamily="49" charset="0"/>
                <a:ea typeface="ＭＳ ゴシック" pitchFamily="49" charset="-128"/>
              </a:rPr>
              <a:t> node {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kumimoji="0" lang="en-US" altLang="ja-JP" sz="1800" b="1" dirty="0">
                <a:latin typeface="Courier New" pitchFamily="49" charset="0"/>
                <a:ea typeface="ＭＳ ゴシック" pitchFamily="49" charset="-128"/>
              </a:rPr>
              <a:t>  </a:t>
            </a:r>
            <a:r>
              <a:rPr kumimoji="0" lang="en-US" altLang="ja-JP" sz="1800" b="1" dirty="0" err="1">
                <a:latin typeface="Courier New" pitchFamily="49" charset="0"/>
                <a:ea typeface="ＭＳ ゴシック" pitchFamily="49" charset="-128"/>
              </a:rPr>
              <a:t>i</a:t>
            </a:r>
            <a:r>
              <a:rPr lang="en-US" altLang="ja-JP" sz="1800" b="1" dirty="0" err="1">
                <a:latin typeface="Courier New" pitchFamily="49" charset="0"/>
                <a:ea typeface="ＭＳ ゴシック" pitchFamily="49" charset="-128"/>
              </a:rPr>
              <a:t>nt</a:t>
            </a:r>
            <a:r>
              <a:rPr lang="en-US" altLang="ja-JP" sz="1800" b="1" dirty="0">
                <a:latin typeface="Courier New" pitchFamily="49" charset="0"/>
                <a:ea typeface="ＭＳ ゴシック" pitchFamily="49" charset="-128"/>
              </a:rPr>
              <a:t> item;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1800" b="1" dirty="0">
                <a:latin typeface="Courier New" pitchFamily="49" charset="0"/>
                <a:ea typeface="ＭＳ ゴシック" pitchFamily="49" charset="-128"/>
              </a:rPr>
              <a:t>  </a:t>
            </a:r>
            <a:r>
              <a:rPr lang="en-US" altLang="ja-JP" sz="1800" b="1" dirty="0" err="1">
                <a:latin typeface="Courier New" pitchFamily="49" charset="0"/>
                <a:ea typeface="ＭＳ ゴシック" pitchFamily="49" charset="-128"/>
              </a:rPr>
              <a:t>struct</a:t>
            </a:r>
            <a:r>
              <a:rPr lang="en-US" altLang="ja-JP" sz="1800" b="1" dirty="0">
                <a:latin typeface="Courier New" pitchFamily="49" charset="0"/>
                <a:ea typeface="ＭＳ ゴシック" pitchFamily="49" charset="-128"/>
              </a:rPr>
              <a:t> node *next;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1800" b="1" dirty="0">
                <a:latin typeface="Courier New" pitchFamily="49" charset="0"/>
                <a:ea typeface="ＭＳ ゴシック" pitchFamily="49" charset="-128"/>
              </a:rPr>
              <a:t>};</a:t>
            </a:r>
            <a:r>
              <a:rPr kumimoji="0" lang="en-US" altLang="ja-JP" sz="1800" b="1" dirty="0">
                <a:latin typeface="Courier New" pitchFamily="49" charset="0"/>
              </a:rPr>
              <a:t> 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kumimoji="0" lang="en-US" altLang="ja-JP" sz="1800" b="1" dirty="0" err="1">
                <a:latin typeface="Courier New" pitchFamily="49" charset="0"/>
              </a:rPr>
              <a:t>int</a:t>
            </a:r>
            <a:r>
              <a:rPr kumimoji="0" lang="en-US" altLang="ja-JP" sz="1800" b="1" dirty="0">
                <a:latin typeface="Courier New" pitchFamily="49" charset="0"/>
              </a:rPr>
              <a:t> main(void)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kumimoji="0" lang="en-US" altLang="ja-JP" sz="1800" b="1" dirty="0">
                <a:latin typeface="Courier New" pitchFamily="49" charset="0"/>
              </a:rPr>
              <a:t>{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kumimoji="0" lang="en-US" altLang="ja-JP" sz="1800" b="1" dirty="0">
                <a:latin typeface="Courier New" pitchFamily="49" charset="0"/>
              </a:rPr>
              <a:t>  </a:t>
            </a:r>
            <a:r>
              <a:rPr kumimoji="0" lang="en-US" altLang="ja-JP" sz="1800" b="1" dirty="0" err="1">
                <a:latin typeface="Courier New" pitchFamily="49" charset="0"/>
              </a:rPr>
              <a:t>struct</a:t>
            </a:r>
            <a:r>
              <a:rPr kumimoji="0" lang="en-US" altLang="ja-JP" sz="1800" b="1" dirty="0">
                <a:latin typeface="Courier New" pitchFamily="49" charset="0"/>
              </a:rPr>
              <a:t> node *head;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endParaRPr kumimoji="0" lang="en-US" altLang="ja-JP" sz="1800" b="1" dirty="0">
              <a:latin typeface="Courier New" pitchFamily="49" charset="0"/>
            </a:endParaRP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kumimoji="0" lang="en-US" altLang="ja-JP" sz="1800" b="1" dirty="0">
                <a:latin typeface="Courier New" pitchFamily="49" charset="0"/>
              </a:rPr>
              <a:t>  </a:t>
            </a:r>
            <a:r>
              <a:rPr lang="en-US" altLang="ja-JP" sz="1800" b="1" dirty="0">
                <a:latin typeface="Courier New" pitchFamily="49" charset="0"/>
                <a:ea typeface="ＭＳ ゴシック" pitchFamily="49" charset="-128"/>
              </a:rPr>
              <a:t>head = </a:t>
            </a:r>
            <a:r>
              <a:rPr lang="en-US" altLang="ja-JP" sz="1800" b="1" dirty="0" err="1">
                <a:latin typeface="Courier New" pitchFamily="49" charset="0"/>
                <a:ea typeface="ＭＳ ゴシック" pitchFamily="49" charset="-128"/>
              </a:rPr>
              <a:t>malloc</a:t>
            </a:r>
            <a:r>
              <a:rPr lang="en-US" altLang="ja-JP" sz="1800" b="1" dirty="0">
                <a:latin typeface="Courier New" pitchFamily="49" charset="0"/>
                <a:ea typeface="ＭＳ ゴシック" pitchFamily="49" charset="-128"/>
              </a:rPr>
              <a:t>(</a:t>
            </a:r>
            <a:r>
              <a:rPr lang="en-US" altLang="ja-JP" sz="1800" b="1" dirty="0" err="1">
                <a:latin typeface="Courier New" pitchFamily="49" charset="0"/>
                <a:ea typeface="ＭＳ ゴシック" pitchFamily="49" charset="-128"/>
              </a:rPr>
              <a:t>sizeof</a:t>
            </a:r>
            <a:r>
              <a:rPr lang="en-US" altLang="ja-JP" sz="1800" b="1" dirty="0">
                <a:latin typeface="Courier New" pitchFamily="49" charset="0"/>
                <a:ea typeface="ＭＳ ゴシック" pitchFamily="49" charset="-128"/>
              </a:rPr>
              <a:t>(*head));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1800" b="1" dirty="0">
                <a:latin typeface="Courier New" pitchFamily="49" charset="0"/>
                <a:ea typeface="ＭＳ ゴシック" pitchFamily="49" charset="-128"/>
              </a:rPr>
              <a:t>  head-&gt;item = 5;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1800" b="1" dirty="0">
                <a:latin typeface="Courier New" pitchFamily="49" charset="0"/>
                <a:ea typeface="ＭＳ ゴシック" pitchFamily="49" charset="-128"/>
              </a:rPr>
              <a:t>  head-&gt;next = head;</a:t>
            </a:r>
            <a:endParaRPr kumimoji="0" lang="en-US" altLang="ja-JP" sz="1800" b="1" dirty="0">
              <a:latin typeface="Courier New" pitchFamily="49" charset="0"/>
            </a:endParaRP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kumimoji="0" lang="en-US" altLang="ja-JP" sz="1800" b="1" dirty="0">
                <a:latin typeface="Courier New" pitchFamily="49" charset="0"/>
              </a:rPr>
              <a:t>  </a:t>
            </a:r>
            <a:r>
              <a:rPr kumimoji="0" lang="en-US" altLang="ja-JP" sz="1800" b="1" dirty="0" err="1">
                <a:latin typeface="Courier New" pitchFamily="49" charset="0"/>
              </a:rPr>
              <a:t>printf</a:t>
            </a:r>
            <a:r>
              <a:rPr kumimoji="0" lang="en-US" altLang="ja-JP" sz="1800" b="1" dirty="0">
                <a:latin typeface="Courier New" pitchFamily="49" charset="0"/>
              </a:rPr>
              <a:t>("head-&gt;item = %d\n", head-&gt;item);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kumimoji="0" lang="en-US" altLang="ja-JP" sz="1800" b="1" dirty="0">
                <a:latin typeface="Courier New" pitchFamily="49" charset="0"/>
              </a:rPr>
              <a:t>  return 0;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kumimoji="0" lang="en-US" altLang="ja-JP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336914" name="Rectangle 18"/>
          <p:cNvSpPr>
            <a:spLocks noChangeArrowheads="1"/>
          </p:cNvSpPr>
          <p:nvPr/>
        </p:nvSpPr>
        <p:spPr bwMode="auto">
          <a:xfrm>
            <a:off x="346075" y="1430338"/>
            <a:ext cx="15287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b="1" dirty="0">
                <a:latin typeface="Courier New" pitchFamily="49" charset="0"/>
              </a:rPr>
              <a:t>sample5-6.c</a:t>
            </a:r>
          </a:p>
        </p:txBody>
      </p:sp>
      <p:sp>
        <p:nvSpPr>
          <p:cNvPr id="336915" name="Rectangle 19"/>
          <p:cNvSpPr>
            <a:spLocks noChangeArrowheads="1"/>
          </p:cNvSpPr>
          <p:nvPr/>
        </p:nvSpPr>
        <p:spPr bwMode="auto">
          <a:xfrm>
            <a:off x="1000125" y="4194358"/>
            <a:ext cx="6246813" cy="15367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02570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B280C-7D10-4F91-8B70-9AD68B6A52E1}" type="slidenum">
              <a:rPr lang="en-US" altLang="ja-JP"/>
              <a:pPr/>
              <a:t>44</a:t>
            </a:fld>
            <a:endParaRPr lang="en-US" altLang="ja-JP"/>
          </a:p>
        </p:txBody>
      </p:sp>
      <p:sp>
        <p:nvSpPr>
          <p:cNvPr id="283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構造体へのポインタ</a:t>
            </a:r>
          </a:p>
        </p:txBody>
      </p:sp>
      <p:sp>
        <p:nvSpPr>
          <p:cNvPr id="283652" name="Rectangle 4"/>
          <p:cNvSpPr>
            <a:spLocks noChangeArrowheads="1"/>
          </p:cNvSpPr>
          <p:nvPr/>
        </p:nvSpPr>
        <p:spPr bwMode="auto">
          <a:xfrm>
            <a:off x="5353050" y="3775075"/>
            <a:ext cx="2336800" cy="26400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/>
            <a:r>
              <a:rPr lang="ja-JP" altLang="en-US" sz="1400"/>
              <a:t>メモリ</a:t>
            </a:r>
          </a:p>
        </p:txBody>
      </p:sp>
      <p:sp>
        <p:nvSpPr>
          <p:cNvPr id="283653" name="Rectangle 5"/>
          <p:cNvSpPr>
            <a:spLocks noChangeArrowheads="1"/>
          </p:cNvSpPr>
          <p:nvPr/>
        </p:nvSpPr>
        <p:spPr bwMode="auto">
          <a:xfrm>
            <a:off x="5353050" y="4186238"/>
            <a:ext cx="2332038" cy="363537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ja-JP" altLang="ja-JP" b="1">
              <a:latin typeface="Courier New" pitchFamily="49" charset="0"/>
            </a:endParaRPr>
          </a:p>
        </p:txBody>
      </p:sp>
      <p:sp>
        <p:nvSpPr>
          <p:cNvPr id="283654" name="Text Box 6"/>
          <p:cNvSpPr txBox="1">
            <a:spLocks noChangeArrowheads="1"/>
          </p:cNvSpPr>
          <p:nvPr/>
        </p:nvSpPr>
        <p:spPr bwMode="auto">
          <a:xfrm>
            <a:off x="1046163" y="1900238"/>
            <a:ext cx="7050087" cy="1643062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ja-JP" sz="1800" b="1">
                <a:latin typeface="Courier New" pitchFamily="49" charset="0"/>
                <a:ea typeface="ＭＳ ゴシック" pitchFamily="49" charset="-128"/>
              </a:rPr>
              <a:t>struct node </a:t>
            </a:r>
            <a:r>
              <a:rPr lang="en-US" altLang="ja-JP" sz="1800" b="1">
                <a:latin typeface="Courier New" pitchFamily="49" charset="0"/>
                <a:ea typeface="ＭＳ ゴシック" pitchFamily="49" charset="-128"/>
              </a:rPr>
              <a:t>*head;</a:t>
            </a:r>
          </a:p>
          <a:p>
            <a:pPr>
              <a:spcBef>
                <a:spcPct val="50000"/>
              </a:spcBef>
            </a:pPr>
            <a:r>
              <a:rPr lang="en-US" altLang="ja-JP" sz="1800" b="1">
                <a:latin typeface="Courier New" pitchFamily="49" charset="0"/>
                <a:ea typeface="ＭＳ ゴシック" pitchFamily="49" charset="-128"/>
              </a:rPr>
              <a:t>head = malloc(sizeof(*head));</a:t>
            </a:r>
          </a:p>
          <a:p>
            <a:pPr>
              <a:spcBef>
                <a:spcPct val="50000"/>
              </a:spcBef>
            </a:pPr>
            <a:r>
              <a:rPr lang="en-US" altLang="ja-JP" sz="1800" b="1">
                <a:latin typeface="Courier New" pitchFamily="49" charset="0"/>
                <a:ea typeface="ＭＳ ゴシック" pitchFamily="49" charset="-128"/>
              </a:rPr>
              <a:t>head-&gt;item = 5;</a:t>
            </a:r>
          </a:p>
          <a:p>
            <a:pPr>
              <a:spcBef>
                <a:spcPct val="50000"/>
              </a:spcBef>
            </a:pPr>
            <a:r>
              <a:rPr lang="en-US" altLang="ja-JP" sz="1800" b="1">
                <a:latin typeface="Courier New" pitchFamily="49" charset="0"/>
                <a:ea typeface="ＭＳ ゴシック" pitchFamily="49" charset="-128"/>
              </a:rPr>
              <a:t>head-&gt;next = head;</a:t>
            </a:r>
          </a:p>
        </p:txBody>
      </p:sp>
      <p:sp>
        <p:nvSpPr>
          <p:cNvPr id="283659" name="Rectangle 11"/>
          <p:cNvSpPr>
            <a:spLocks noChangeArrowheads="1"/>
          </p:cNvSpPr>
          <p:nvPr/>
        </p:nvSpPr>
        <p:spPr bwMode="auto">
          <a:xfrm>
            <a:off x="5353050" y="5670550"/>
            <a:ext cx="2336800" cy="3635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ja-JP" altLang="ja-JP" sz="1800" b="1">
              <a:solidFill>
                <a:srgbClr val="FF0000"/>
              </a:solidFill>
              <a:latin typeface="Courier New" pitchFamily="49" charset="0"/>
            </a:endParaRPr>
          </a:p>
        </p:txBody>
      </p:sp>
      <p:sp>
        <p:nvSpPr>
          <p:cNvPr id="283660" name="Line 12"/>
          <p:cNvSpPr>
            <a:spLocks noChangeShapeType="1"/>
          </p:cNvSpPr>
          <p:nvPr/>
        </p:nvSpPr>
        <p:spPr bwMode="auto">
          <a:xfrm flipV="1">
            <a:off x="4583113" y="5840413"/>
            <a:ext cx="711200" cy="26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83661" name="Text Box 13"/>
          <p:cNvSpPr txBox="1">
            <a:spLocks noChangeArrowheads="1"/>
          </p:cNvSpPr>
          <p:nvPr/>
        </p:nvSpPr>
        <p:spPr bwMode="auto">
          <a:xfrm>
            <a:off x="1406525" y="6029325"/>
            <a:ext cx="32639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ja-JP" altLang="en-US" sz="1800"/>
              <a:t>ポインタ</a:t>
            </a:r>
            <a:r>
              <a:rPr lang="en-US" altLang="ja-JP" sz="1800" b="1">
                <a:latin typeface="Courier New" pitchFamily="49" charset="0"/>
              </a:rPr>
              <a:t>head</a:t>
            </a:r>
            <a:r>
              <a:rPr lang="ja-JP" altLang="en-US" sz="1800"/>
              <a:t>のための領域</a:t>
            </a:r>
          </a:p>
        </p:txBody>
      </p:sp>
      <p:sp>
        <p:nvSpPr>
          <p:cNvPr id="283662" name="Line 14"/>
          <p:cNvSpPr>
            <a:spLocks noChangeShapeType="1"/>
          </p:cNvSpPr>
          <p:nvPr/>
        </p:nvSpPr>
        <p:spPr bwMode="auto">
          <a:xfrm>
            <a:off x="503238" y="2089150"/>
            <a:ext cx="55245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83663" name="Line 15"/>
          <p:cNvSpPr>
            <a:spLocks noChangeShapeType="1"/>
          </p:cNvSpPr>
          <p:nvPr/>
        </p:nvSpPr>
        <p:spPr bwMode="auto">
          <a:xfrm>
            <a:off x="490538" y="2562225"/>
            <a:ext cx="55245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83664" name="Rectangle 16"/>
          <p:cNvSpPr>
            <a:spLocks noChangeArrowheads="1"/>
          </p:cNvSpPr>
          <p:nvPr/>
        </p:nvSpPr>
        <p:spPr bwMode="auto">
          <a:xfrm>
            <a:off x="6157913" y="5678488"/>
            <a:ext cx="730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1800" b="1">
                <a:solidFill>
                  <a:srgbClr val="FF0000"/>
                </a:solidFill>
                <a:latin typeface="Courier New" pitchFamily="49" charset="0"/>
              </a:rPr>
              <a:t>1000</a:t>
            </a:r>
          </a:p>
        </p:txBody>
      </p:sp>
      <p:sp>
        <p:nvSpPr>
          <p:cNvPr id="283665" name="Rectangle 17"/>
          <p:cNvSpPr>
            <a:spLocks noChangeArrowheads="1"/>
          </p:cNvSpPr>
          <p:nvPr/>
        </p:nvSpPr>
        <p:spPr bwMode="auto">
          <a:xfrm>
            <a:off x="798513" y="3819525"/>
            <a:ext cx="38703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1800" b="1">
                <a:latin typeface="Courier New" pitchFamily="49" charset="0"/>
              </a:rPr>
              <a:t>struct node</a:t>
            </a:r>
            <a:r>
              <a:rPr lang="ja-JP" altLang="en-US" sz="1800"/>
              <a:t>型の変数</a:t>
            </a:r>
            <a:r>
              <a:rPr lang="en-US" altLang="ja-JP" sz="1800"/>
              <a:t>1</a:t>
            </a:r>
            <a:r>
              <a:rPr lang="ja-JP" altLang="en-US" sz="1800"/>
              <a:t>個分の領域</a:t>
            </a:r>
          </a:p>
        </p:txBody>
      </p:sp>
      <p:sp>
        <p:nvSpPr>
          <p:cNvPr id="283666" name="Line 18"/>
          <p:cNvSpPr>
            <a:spLocks noChangeShapeType="1"/>
          </p:cNvSpPr>
          <p:nvPr/>
        </p:nvSpPr>
        <p:spPr bwMode="auto">
          <a:xfrm>
            <a:off x="4595813" y="3990975"/>
            <a:ext cx="679450" cy="265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83667" name="Line 19"/>
          <p:cNvSpPr>
            <a:spLocks noChangeShapeType="1"/>
          </p:cNvSpPr>
          <p:nvPr/>
        </p:nvSpPr>
        <p:spPr bwMode="auto">
          <a:xfrm>
            <a:off x="474663" y="2963863"/>
            <a:ext cx="55245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83668" name="Text Box 20"/>
          <p:cNvSpPr txBox="1">
            <a:spLocks noChangeArrowheads="1"/>
          </p:cNvSpPr>
          <p:nvPr/>
        </p:nvSpPr>
        <p:spPr bwMode="auto">
          <a:xfrm>
            <a:off x="3863975" y="4603750"/>
            <a:ext cx="1479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ja-JP" sz="1800">
                <a:solidFill>
                  <a:srgbClr val="FF0000"/>
                </a:solidFill>
              </a:rPr>
              <a:t>1001</a:t>
            </a:r>
            <a:r>
              <a:rPr lang="ja-JP" altLang="en-US" sz="1800">
                <a:solidFill>
                  <a:srgbClr val="FF0000"/>
                </a:solidFill>
              </a:rPr>
              <a:t>番地</a:t>
            </a:r>
          </a:p>
        </p:txBody>
      </p:sp>
      <p:sp>
        <p:nvSpPr>
          <p:cNvPr id="283669" name="Text Box 21"/>
          <p:cNvSpPr txBox="1">
            <a:spLocks noChangeArrowheads="1"/>
          </p:cNvSpPr>
          <p:nvPr/>
        </p:nvSpPr>
        <p:spPr bwMode="auto">
          <a:xfrm>
            <a:off x="3863975" y="4238625"/>
            <a:ext cx="1479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ja-JP" sz="1800">
                <a:solidFill>
                  <a:srgbClr val="FF0000"/>
                </a:solidFill>
              </a:rPr>
              <a:t>1000</a:t>
            </a:r>
            <a:r>
              <a:rPr lang="ja-JP" altLang="en-US" sz="1800">
                <a:solidFill>
                  <a:srgbClr val="FF0000"/>
                </a:solidFill>
              </a:rPr>
              <a:t>番地</a:t>
            </a:r>
          </a:p>
        </p:txBody>
      </p:sp>
      <p:sp>
        <p:nvSpPr>
          <p:cNvPr id="283670" name="Rectangle 22"/>
          <p:cNvSpPr>
            <a:spLocks noChangeArrowheads="1"/>
          </p:cNvSpPr>
          <p:nvPr/>
        </p:nvSpPr>
        <p:spPr bwMode="auto">
          <a:xfrm>
            <a:off x="5353050" y="4537075"/>
            <a:ext cx="2332038" cy="3635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ja-JP" altLang="ja-JP" b="1">
              <a:latin typeface="Courier New" pitchFamily="49" charset="0"/>
            </a:endParaRPr>
          </a:p>
        </p:txBody>
      </p:sp>
      <p:sp>
        <p:nvSpPr>
          <p:cNvPr id="283672" name="Rectangle 24"/>
          <p:cNvSpPr>
            <a:spLocks noChangeArrowheads="1"/>
          </p:cNvSpPr>
          <p:nvPr/>
        </p:nvSpPr>
        <p:spPr bwMode="auto">
          <a:xfrm>
            <a:off x="6362700" y="4170363"/>
            <a:ext cx="320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1800" b="1">
                <a:solidFill>
                  <a:srgbClr val="FF0000"/>
                </a:solidFill>
                <a:latin typeface="Courier New" pitchFamily="49" charset="0"/>
              </a:rPr>
              <a:t>5</a:t>
            </a:r>
          </a:p>
        </p:txBody>
      </p:sp>
      <p:sp>
        <p:nvSpPr>
          <p:cNvPr id="283673" name="Rectangle 25"/>
          <p:cNvSpPr>
            <a:spLocks noChangeArrowheads="1"/>
          </p:cNvSpPr>
          <p:nvPr/>
        </p:nvSpPr>
        <p:spPr bwMode="auto">
          <a:xfrm>
            <a:off x="6156325" y="4557713"/>
            <a:ext cx="730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1800" b="1">
                <a:solidFill>
                  <a:srgbClr val="FF0000"/>
                </a:solidFill>
                <a:latin typeface="Courier New" pitchFamily="49" charset="0"/>
              </a:rPr>
              <a:t>1000</a:t>
            </a:r>
          </a:p>
        </p:txBody>
      </p:sp>
      <p:sp>
        <p:nvSpPr>
          <p:cNvPr id="283674" name="Rectangle 26"/>
          <p:cNvSpPr>
            <a:spLocks noChangeArrowheads="1"/>
          </p:cNvSpPr>
          <p:nvPr/>
        </p:nvSpPr>
        <p:spPr bwMode="auto">
          <a:xfrm>
            <a:off x="6169025" y="488950"/>
            <a:ext cx="1460500" cy="3683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83675" name="Rectangle 27"/>
          <p:cNvSpPr>
            <a:spLocks noChangeArrowheads="1"/>
          </p:cNvSpPr>
          <p:nvPr/>
        </p:nvSpPr>
        <p:spPr bwMode="auto">
          <a:xfrm>
            <a:off x="6170613" y="847725"/>
            <a:ext cx="1460500" cy="3683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83676" name="Rectangle 28"/>
          <p:cNvSpPr>
            <a:spLocks noChangeArrowheads="1"/>
          </p:cNvSpPr>
          <p:nvPr/>
        </p:nvSpPr>
        <p:spPr bwMode="auto">
          <a:xfrm>
            <a:off x="4868863" y="157163"/>
            <a:ext cx="17748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b="1">
                <a:latin typeface="Courier New" pitchFamily="49" charset="0"/>
              </a:rPr>
              <a:t>struct node</a:t>
            </a:r>
            <a:r>
              <a:rPr lang="ja-JP" altLang="en-US" b="1">
                <a:latin typeface="Courier New" pitchFamily="49" charset="0"/>
              </a:rPr>
              <a:t>型</a:t>
            </a:r>
          </a:p>
        </p:txBody>
      </p:sp>
      <p:sp>
        <p:nvSpPr>
          <p:cNvPr id="283677" name="Rectangle 29"/>
          <p:cNvSpPr>
            <a:spLocks noChangeArrowheads="1"/>
          </p:cNvSpPr>
          <p:nvPr/>
        </p:nvSpPr>
        <p:spPr bwMode="auto">
          <a:xfrm>
            <a:off x="5510213" y="492125"/>
            <a:ext cx="6731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b="1">
                <a:latin typeface="Courier New" pitchFamily="49" charset="0"/>
              </a:rPr>
              <a:t>item</a:t>
            </a:r>
          </a:p>
        </p:txBody>
      </p:sp>
      <p:sp>
        <p:nvSpPr>
          <p:cNvPr id="283678" name="Rectangle 30"/>
          <p:cNvSpPr>
            <a:spLocks noChangeArrowheads="1"/>
          </p:cNvSpPr>
          <p:nvPr/>
        </p:nvSpPr>
        <p:spPr bwMode="auto">
          <a:xfrm>
            <a:off x="5511800" y="836613"/>
            <a:ext cx="6731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b="1">
                <a:latin typeface="Courier New" pitchFamily="49" charset="0"/>
              </a:rPr>
              <a:t>next</a:t>
            </a:r>
          </a:p>
        </p:txBody>
      </p:sp>
      <p:sp>
        <p:nvSpPr>
          <p:cNvPr id="283679" name="Rectangle 31"/>
          <p:cNvSpPr>
            <a:spLocks noChangeArrowheads="1"/>
          </p:cNvSpPr>
          <p:nvPr/>
        </p:nvSpPr>
        <p:spPr bwMode="auto">
          <a:xfrm>
            <a:off x="6154738" y="463550"/>
            <a:ext cx="1487487" cy="765175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83680" name="Rectangle 32"/>
          <p:cNvSpPr>
            <a:spLocks noChangeArrowheads="1"/>
          </p:cNvSpPr>
          <p:nvPr/>
        </p:nvSpPr>
        <p:spPr bwMode="auto">
          <a:xfrm>
            <a:off x="5337175" y="3756025"/>
            <a:ext cx="2362200" cy="2649538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83681" name="Text Box 33"/>
          <p:cNvSpPr txBox="1">
            <a:spLocks noChangeArrowheads="1"/>
          </p:cNvSpPr>
          <p:nvPr/>
        </p:nvSpPr>
        <p:spPr bwMode="auto">
          <a:xfrm>
            <a:off x="6681788" y="517525"/>
            <a:ext cx="4111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b="1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83682" name="Text Box 34"/>
          <p:cNvSpPr txBox="1">
            <a:spLocks noChangeArrowheads="1"/>
          </p:cNvSpPr>
          <p:nvPr/>
        </p:nvSpPr>
        <p:spPr bwMode="auto">
          <a:xfrm>
            <a:off x="6532563" y="857250"/>
            <a:ext cx="711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b="1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283683" name="Line 35"/>
          <p:cNvSpPr>
            <a:spLocks noChangeShapeType="1"/>
          </p:cNvSpPr>
          <p:nvPr/>
        </p:nvSpPr>
        <p:spPr bwMode="auto">
          <a:xfrm flipH="1">
            <a:off x="7356475" y="368300"/>
            <a:ext cx="777875" cy="219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83684" name="Text Box 36"/>
          <p:cNvSpPr txBox="1">
            <a:spLocks noChangeArrowheads="1"/>
          </p:cNvSpPr>
          <p:nvPr/>
        </p:nvSpPr>
        <p:spPr bwMode="auto">
          <a:xfrm>
            <a:off x="7988300" y="128588"/>
            <a:ext cx="8318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ja-JP" altLang="en-US"/>
              <a:t>整数</a:t>
            </a:r>
          </a:p>
        </p:txBody>
      </p:sp>
      <p:sp>
        <p:nvSpPr>
          <p:cNvPr id="283685" name="Line 37"/>
          <p:cNvSpPr>
            <a:spLocks noChangeShapeType="1"/>
          </p:cNvSpPr>
          <p:nvPr/>
        </p:nvSpPr>
        <p:spPr bwMode="auto">
          <a:xfrm flipH="1" flipV="1">
            <a:off x="7312025" y="1062038"/>
            <a:ext cx="804863" cy="53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83686" name="Text Box 38"/>
          <p:cNvSpPr txBox="1">
            <a:spLocks noChangeArrowheads="1"/>
          </p:cNvSpPr>
          <p:nvPr/>
        </p:nvSpPr>
        <p:spPr bwMode="auto">
          <a:xfrm>
            <a:off x="8085138" y="933450"/>
            <a:ext cx="9271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ja-JP" altLang="en-US"/>
              <a:t>アドレス</a:t>
            </a:r>
          </a:p>
        </p:txBody>
      </p:sp>
      <p:sp>
        <p:nvSpPr>
          <p:cNvPr id="283687" name="Line 39"/>
          <p:cNvSpPr>
            <a:spLocks noChangeShapeType="1"/>
          </p:cNvSpPr>
          <p:nvPr/>
        </p:nvSpPr>
        <p:spPr bwMode="auto">
          <a:xfrm>
            <a:off x="482600" y="3381375"/>
            <a:ext cx="55245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83688" name="AutoShape 40"/>
          <p:cNvSpPr>
            <a:spLocks/>
          </p:cNvSpPr>
          <p:nvPr/>
        </p:nvSpPr>
        <p:spPr bwMode="auto">
          <a:xfrm>
            <a:off x="4364038" y="2828925"/>
            <a:ext cx="4533900" cy="411163"/>
          </a:xfrm>
          <a:prstGeom prst="borderCallout1">
            <a:avLst>
              <a:gd name="adj1" fmla="val 27801"/>
              <a:gd name="adj2" fmla="val -1681"/>
              <a:gd name="adj3" fmla="val 23167"/>
              <a:gd name="adj4" fmla="val -2528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ja-JP" b="1">
                <a:latin typeface="Courier New" pitchFamily="49" charset="0"/>
              </a:rPr>
              <a:t>head-&gt;item </a:t>
            </a:r>
            <a:r>
              <a:rPr lang="ja-JP" altLang="en-US">
                <a:latin typeface="Courier New" pitchFamily="49" charset="0"/>
              </a:rPr>
              <a:t>は，</a:t>
            </a:r>
            <a:r>
              <a:rPr lang="en-US" altLang="ja-JP" b="1">
                <a:latin typeface="Courier New" pitchFamily="49" charset="0"/>
              </a:rPr>
              <a:t>(*head).item</a:t>
            </a:r>
            <a:r>
              <a:rPr lang="ja-JP" altLang="en-US">
                <a:latin typeface="Courier New" pitchFamily="49" charset="0"/>
              </a:rPr>
              <a:t>と同じ</a:t>
            </a:r>
          </a:p>
        </p:txBody>
      </p:sp>
    </p:spTree>
    <p:extLst>
      <p:ext uri="{BB962C8B-B14F-4D97-AF65-F5344CB8AC3E}">
        <p14:creationId xmlns:p14="http://schemas.microsoft.com/office/powerpoint/2010/main" val="182910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3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83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83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836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3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8366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3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83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83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83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83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83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83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83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8366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83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83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8368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3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653" grpId="0" animBg="1"/>
      <p:bldP spid="283659" grpId="0" animBg="1"/>
      <p:bldP spid="283660" grpId="0" animBg="1"/>
      <p:bldP spid="283661" grpId="0"/>
      <p:bldP spid="283662" grpId="0" animBg="1"/>
      <p:bldP spid="283663" grpId="0" animBg="1"/>
      <p:bldP spid="283664" grpId="0"/>
      <p:bldP spid="283665" grpId="0"/>
      <p:bldP spid="283666" grpId="0" animBg="1"/>
      <p:bldP spid="283667" grpId="0" animBg="1"/>
      <p:bldP spid="283668" grpId="0"/>
      <p:bldP spid="283669" grpId="0"/>
      <p:bldP spid="283670" grpId="0" animBg="1"/>
      <p:bldP spid="283672" grpId="0"/>
      <p:bldP spid="283673" grpId="0"/>
      <p:bldP spid="28368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57200" y="1511715"/>
            <a:ext cx="8229600" cy="4530725"/>
          </a:xfrm>
        </p:spPr>
        <p:txBody>
          <a:bodyPr/>
          <a:lstStyle/>
          <a:p>
            <a:r>
              <a:rPr lang="en-US" altLang="ja-JP" sz="2800" b="1" dirty="0">
                <a:latin typeface="Courier New" pitchFamily="49" charset="0"/>
              </a:rPr>
              <a:t>sample5-6.c</a:t>
            </a:r>
            <a:r>
              <a:rPr lang="ja-JP" altLang="en-US" sz="2800" b="1" dirty="0">
                <a:latin typeface="Courier New" pitchFamily="49" charset="0"/>
              </a:rPr>
              <a:t>の黒四角の中を</a:t>
            </a:r>
            <a:endParaRPr lang="en-US" altLang="ja-JP" sz="2800" b="1" dirty="0">
              <a:latin typeface="Courier New" pitchFamily="49" charset="0"/>
            </a:endParaRPr>
          </a:p>
          <a:p>
            <a:endParaRPr lang="en-US" altLang="ja-JP" sz="2800" dirty="0"/>
          </a:p>
          <a:p>
            <a:endParaRPr lang="en-US" altLang="ja-JP" sz="2800" dirty="0"/>
          </a:p>
          <a:p>
            <a:pPr marL="357188" indent="0">
              <a:buNone/>
            </a:pPr>
            <a:r>
              <a:rPr lang="ja-JP" altLang="en-US" sz="2800" dirty="0"/>
              <a:t>と書けるように、①新しい</a:t>
            </a:r>
            <a:r>
              <a:rPr lang="en-US" altLang="ja-JP" sz="2800" dirty="0"/>
              <a:t>node</a:t>
            </a:r>
            <a:r>
              <a:rPr lang="ja-JP" altLang="en-US" sz="2800" dirty="0"/>
              <a:t>を作り　②その</a:t>
            </a:r>
            <a:r>
              <a:rPr lang="en-US" altLang="ja-JP" sz="2800" dirty="0"/>
              <a:t>item</a:t>
            </a:r>
            <a:r>
              <a:rPr lang="ja-JP" altLang="en-US" sz="2800" dirty="0" err="1"/>
              <a:t>に引</a:t>
            </a:r>
            <a:r>
              <a:rPr lang="ja-JP" altLang="en-US" sz="2800" dirty="0"/>
              <a:t>数値 </a:t>
            </a:r>
            <a:r>
              <a:rPr lang="en-US" altLang="ja-JP" sz="2800" dirty="0"/>
              <a:t>i </a:t>
            </a:r>
            <a:r>
              <a:rPr lang="ja-JP" altLang="en-US" sz="2800" dirty="0"/>
              <a:t>をセットし　③新しい</a:t>
            </a:r>
            <a:r>
              <a:rPr lang="en-US" altLang="ja-JP" sz="2800" dirty="0"/>
              <a:t>node</a:t>
            </a:r>
            <a:r>
              <a:rPr lang="ja-JP" altLang="en-US" sz="2800" dirty="0" err="1"/>
              <a:t>への</a:t>
            </a:r>
            <a:r>
              <a:rPr lang="ja-JP" altLang="en-US" sz="2800" dirty="0"/>
              <a:t>ポインタを返す　関数の中身を書け</a:t>
            </a:r>
            <a:endParaRPr lang="ja-JP" altLang="en-US" sz="2800" dirty="0">
              <a:solidFill>
                <a:srgbClr val="FF0000"/>
              </a:solidFill>
            </a:endParaRPr>
          </a:p>
          <a:p>
            <a:pPr marL="357188" indent="0">
              <a:buNone/>
            </a:pPr>
            <a:endParaRPr lang="en-US" altLang="ja-JP" sz="2800" dirty="0"/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936586" y="4475787"/>
            <a:ext cx="7086600" cy="1283428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ja-JP" sz="1800" b="1" dirty="0" err="1">
                <a:latin typeface="Courier New" pitchFamily="49" charset="0"/>
              </a:rPr>
              <a:t>struct</a:t>
            </a:r>
            <a:r>
              <a:rPr kumimoji="0" lang="en-US" altLang="ja-JP" sz="1800" b="1" dirty="0">
                <a:latin typeface="Courier New" pitchFamily="49" charset="0"/>
              </a:rPr>
              <a:t> node * </a:t>
            </a:r>
            <a:r>
              <a:rPr kumimoji="0" lang="en-US" altLang="ja-JP" sz="1800" b="1" dirty="0" err="1">
                <a:latin typeface="Courier New" pitchFamily="49" charset="0"/>
              </a:rPr>
              <a:t>make_node</a:t>
            </a:r>
            <a:r>
              <a:rPr kumimoji="0" lang="en-US" altLang="ja-JP" sz="1800" b="1" dirty="0">
                <a:latin typeface="Courier New" pitchFamily="49" charset="0"/>
              </a:rPr>
              <a:t>(</a:t>
            </a:r>
            <a:r>
              <a:rPr kumimoji="0" lang="en-US" altLang="ja-JP" sz="1800" b="1" dirty="0" err="1">
                <a:latin typeface="Courier New" pitchFamily="49" charset="0"/>
              </a:rPr>
              <a:t>int</a:t>
            </a:r>
            <a:r>
              <a:rPr kumimoji="0" lang="en-US" altLang="ja-JP" sz="1800" b="1" dirty="0">
                <a:latin typeface="Courier New" pitchFamily="49" charset="0"/>
              </a:rPr>
              <a:t> i)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kumimoji="0" lang="en-US" altLang="ja-JP" sz="1800" b="1" dirty="0">
                <a:latin typeface="Courier New" pitchFamily="49" charset="0"/>
              </a:rPr>
              <a:t>{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endParaRPr kumimoji="0" lang="en-US" altLang="ja-JP" sz="1800" b="1" dirty="0">
              <a:latin typeface="Courier New" pitchFamily="49" charset="0"/>
            </a:endParaRP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kumimoji="0" lang="en-US" altLang="ja-JP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9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B86D0-EC0F-4896-9190-3068EFDC47F6}" type="slidenum">
              <a:rPr lang="en-US" altLang="ja-JP">
                <a:solidFill>
                  <a:srgbClr val="000000"/>
                </a:solidFill>
              </a:rPr>
              <a:pPr/>
              <a:t>45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title"/>
          </p:nvPr>
        </p:nvSpPr>
        <p:spPr>
          <a:xfrm>
            <a:off x="197353" y="524610"/>
            <a:ext cx="8839967" cy="1143000"/>
          </a:xfrm>
        </p:spPr>
        <p:txBody>
          <a:bodyPr/>
          <a:lstStyle/>
          <a:p>
            <a:r>
              <a:rPr lang="ja-JP" altLang="en-US" dirty="0">
                <a:solidFill>
                  <a:srgbClr val="FF0000"/>
                </a:solidFill>
              </a:rPr>
              <a:t>演習</a:t>
            </a:r>
            <a:r>
              <a:rPr lang="en-US" altLang="ja-JP" dirty="0">
                <a:solidFill>
                  <a:srgbClr val="FF0000"/>
                </a:solidFill>
              </a:rPr>
              <a:t>3-3: </a:t>
            </a:r>
            <a:r>
              <a:rPr lang="en-US" altLang="ja-JP" sz="2800" dirty="0" err="1">
                <a:solidFill>
                  <a:srgbClr val="FF0000"/>
                </a:solidFill>
              </a:rPr>
              <a:t>CourseN@vi</a:t>
            </a:r>
            <a:r>
              <a:rPr lang="ja-JP" altLang="en-US" sz="2800" dirty="0">
                <a:solidFill>
                  <a:srgbClr val="FF0000"/>
                </a:solidFill>
              </a:rPr>
              <a:t>の「演習</a:t>
            </a:r>
            <a:r>
              <a:rPr lang="en-US" altLang="ja-JP" sz="2800" dirty="0">
                <a:solidFill>
                  <a:srgbClr val="FF0000"/>
                </a:solidFill>
              </a:rPr>
              <a:t>2 </a:t>
            </a:r>
            <a:r>
              <a:rPr lang="ja-JP" altLang="en-US" sz="2800" dirty="0">
                <a:solidFill>
                  <a:srgbClr val="FF0000"/>
                </a:solidFill>
              </a:rPr>
              <a:t>～ 演習</a:t>
            </a:r>
            <a:r>
              <a:rPr lang="en-US" altLang="ja-JP" sz="2800" dirty="0">
                <a:solidFill>
                  <a:srgbClr val="FF0000"/>
                </a:solidFill>
              </a:rPr>
              <a:t>3</a:t>
            </a:r>
            <a:r>
              <a:rPr lang="ja-JP" altLang="en-US" sz="2800" dirty="0">
                <a:solidFill>
                  <a:srgbClr val="FF0000"/>
                </a:solidFill>
              </a:rPr>
              <a:t>」にファイル名を「</a:t>
            </a:r>
            <a:r>
              <a:rPr lang="en-US" altLang="ja-JP" sz="2800" dirty="0">
                <a:solidFill>
                  <a:srgbClr val="FF0000"/>
                </a:solidFill>
              </a:rPr>
              <a:t>33_</a:t>
            </a:r>
            <a:r>
              <a:rPr lang="ja-JP" altLang="en-US" sz="2800" dirty="0">
                <a:solidFill>
                  <a:srgbClr val="FF0000"/>
                </a:solidFill>
              </a:rPr>
              <a:t>学籍番号</a:t>
            </a:r>
            <a:r>
              <a:rPr lang="en-US" altLang="ja-JP" sz="2800" dirty="0">
                <a:solidFill>
                  <a:srgbClr val="FF0000"/>
                </a:solidFill>
              </a:rPr>
              <a:t>.c</a:t>
            </a:r>
            <a:r>
              <a:rPr lang="ja-JP" altLang="en-US" sz="2800" dirty="0">
                <a:solidFill>
                  <a:srgbClr val="FF0000"/>
                </a:solidFill>
              </a:rPr>
              <a:t>」として提出すること．</a:t>
            </a:r>
            <a:br>
              <a:rPr kumimoji="0" lang="en-US" altLang="ja-JP" dirty="0">
                <a:solidFill>
                  <a:srgbClr val="FF0000"/>
                </a:solidFill>
              </a:rPr>
            </a:b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936586" y="2112109"/>
            <a:ext cx="7086600" cy="978729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ja-JP" sz="1800" b="1" dirty="0" err="1">
                <a:latin typeface="Courier New" pitchFamily="49" charset="0"/>
              </a:rPr>
              <a:t>struct</a:t>
            </a:r>
            <a:r>
              <a:rPr kumimoji="0" lang="en-US" altLang="ja-JP" sz="1800" b="1" dirty="0">
                <a:latin typeface="Courier New" pitchFamily="49" charset="0"/>
              </a:rPr>
              <a:t> node *head;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1800" b="1" dirty="0">
                <a:latin typeface="Courier New" pitchFamily="49" charset="0"/>
                <a:ea typeface="ＭＳ ゴシック" pitchFamily="49" charset="-128"/>
              </a:rPr>
              <a:t>head = </a:t>
            </a:r>
            <a:r>
              <a:rPr kumimoji="0" lang="en-US" altLang="ja-JP" sz="1800" b="1" dirty="0" err="1">
                <a:latin typeface="Courier New" pitchFamily="49" charset="0"/>
              </a:rPr>
              <a:t>make_node</a:t>
            </a:r>
            <a:r>
              <a:rPr kumimoji="0" lang="en-US" altLang="ja-JP" sz="1800" b="1" dirty="0">
                <a:latin typeface="Courier New" pitchFamily="49" charset="0"/>
              </a:rPr>
              <a:t>(</a:t>
            </a:r>
            <a:r>
              <a:rPr lang="en-US" altLang="ja-JP" sz="1800" b="1" dirty="0">
                <a:latin typeface="Courier New" pitchFamily="49" charset="0"/>
                <a:ea typeface="ＭＳ ゴシック" pitchFamily="49" charset="-128"/>
              </a:rPr>
              <a:t>5);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1800" b="1" dirty="0">
                <a:latin typeface="Courier New" pitchFamily="49" charset="0"/>
                <a:ea typeface="ＭＳ ゴシック" pitchFamily="49" charset="-128"/>
              </a:rPr>
              <a:t>head-&gt;next = head;</a:t>
            </a:r>
            <a:endParaRPr kumimoji="0" lang="en-US" altLang="ja-JP" sz="1800" b="1" dirty="0">
              <a:latin typeface="Courier New" pitchFamily="49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5396941" y="4528088"/>
            <a:ext cx="2087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b="1" dirty="0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←この関数を提出</a:t>
            </a:r>
            <a:r>
              <a:rPr lang="en-US" altLang="ja-JP" sz="1800" b="1" dirty="0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 </a:t>
            </a:r>
            <a:endParaRPr lang="ja-JP" altLang="en-US" sz="1800" b="1" dirty="0">
              <a:solidFill>
                <a:srgbClr val="000000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445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C23B-5867-46C3-9BE8-3BE9723929FF}" type="slidenum">
              <a:rPr lang="en-US" altLang="ja-JP"/>
              <a:pPr/>
              <a:t>46</a:t>
            </a:fld>
            <a:endParaRPr lang="en-US" altLang="ja-JP"/>
          </a:p>
        </p:txBody>
      </p:sp>
      <p:sp>
        <p:nvSpPr>
          <p:cNvPr id="334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演習（提出不要）</a:t>
            </a:r>
          </a:p>
        </p:txBody>
      </p:sp>
      <p:sp>
        <p:nvSpPr>
          <p:cNvPr id="334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2800" dirty="0"/>
              <a:t>このスライドの以下のプログラムを入力し，コンパイルと実行を試せ</a:t>
            </a:r>
          </a:p>
          <a:p>
            <a:pPr lvl="1"/>
            <a:r>
              <a:rPr kumimoji="0" lang="en-US" altLang="ja-JP" sz="2400" dirty="0"/>
              <a:t>8</a:t>
            </a:r>
            <a:r>
              <a:rPr kumimoji="0" lang="ja-JP" altLang="en-US" sz="2400" dirty="0"/>
              <a:t>ページのプログラム</a:t>
            </a:r>
            <a:r>
              <a:rPr kumimoji="0" lang="en-US" altLang="ja-JP" sz="2400" dirty="0"/>
              <a:t>(sample5-3.c)</a:t>
            </a:r>
          </a:p>
          <a:p>
            <a:pPr lvl="1"/>
            <a:r>
              <a:rPr kumimoji="0" lang="en-US" altLang="ja-JP" sz="2400" dirty="0"/>
              <a:t>10</a:t>
            </a:r>
            <a:r>
              <a:rPr kumimoji="0" lang="ja-JP" altLang="en-US" sz="2400" dirty="0"/>
              <a:t>ページのプログラム</a:t>
            </a:r>
            <a:r>
              <a:rPr kumimoji="0" lang="en-US" altLang="ja-JP" sz="2400" dirty="0"/>
              <a:t>(sample5-4.c)</a:t>
            </a:r>
          </a:p>
          <a:p>
            <a:pPr lvl="1"/>
            <a:r>
              <a:rPr kumimoji="0" lang="en-US" altLang="ja-JP" sz="2400" dirty="0"/>
              <a:t>11</a:t>
            </a:r>
            <a:r>
              <a:rPr kumimoji="0" lang="ja-JP" altLang="en-US" sz="2400" dirty="0"/>
              <a:t>ページのプログラム</a:t>
            </a:r>
            <a:r>
              <a:rPr kumimoji="0" lang="en-US" altLang="ja-JP" sz="2400" dirty="0"/>
              <a:t>(sample5-5.c)</a:t>
            </a:r>
          </a:p>
          <a:p>
            <a:pPr lvl="1"/>
            <a:r>
              <a:rPr kumimoji="0" lang="en-US" altLang="ja-JP" sz="2400" dirty="0"/>
              <a:t>13</a:t>
            </a:r>
            <a:r>
              <a:rPr kumimoji="0" lang="ja-JP" altLang="en-US" sz="2400" dirty="0"/>
              <a:t>ページのプログラム</a:t>
            </a:r>
            <a:r>
              <a:rPr kumimoji="0" lang="en-US" altLang="ja-JP" sz="2400" dirty="0"/>
              <a:t>(sample5-6.c)</a:t>
            </a:r>
          </a:p>
          <a:p>
            <a:pPr marL="457200" lvl="1" indent="0">
              <a:buNone/>
            </a:pPr>
            <a:endParaRPr kumimoji="0" lang="en-US" altLang="ja-JP" sz="2400" dirty="0"/>
          </a:p>
          <a:p>
            <a:pPr lvl="1"/>
            <a:endParaRPr kumimoji="0" lang="en-US" altLang="ja-JP" sz="2400" dirty="0"/>
          </a:p>
          <a:p>
            <a:pPr lvl="1"/>
            <a:endParaRPr kumimoji="0" lang="en-US" altLang="ja-JP" sz="2400" dirty="0"/>
          </a:p>
          <a:p>
            <a:pPr lvl="1"/>
            <a:endParaRPr kumimoji="0"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1080122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0" sz="10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fld id="{F5883965-9B71-4280-AA0C-83371692CF86}" type="slidenum">
              <a:rPr lang="en-US" altLang="ja-JP" smtClean="0"/>
              <a:pPr/>
              <a:t>47</a:t>
            </a:fld>
            <a:endParaRPr lang="en-US" altLang="ja-JP"/>
          </a:p>
        </p:txBody>
      </p:sp>
      <p:sp>
        <p:nvSpPr>
          <p:cNvPr id="36454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/>
              <a:t>アルゴリズムとデータ構造</a:t>
            </a:r>
          </a:p>
        </p:txBody>
      </p:sp>
      <p:sp>
        <p:nvSpPr>
          <p:cNvPr id="36454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kumimoji="0" lang="ja-JP" altLang="en-US" sz="4000"/>
              <a:t>その他</a:t>
            </a:r>
          </a:p>
          <a:p>
            <a:pPr>
              <a:lnSpc>
                <a:spcPct val="90000"/>
              </a:lnSpc>
            </a:pPr>
            <a:r>
              <a:rPr kumimoji="0" lang="ja-JP" altLang="en-US"/>
              <a:t>プリプロセッサ</a:t>
            </a:r>
          </a:p>
          <a:p>
            <a:pPr>
              <a:lnSpc>
                <a:spcPct val="90000"/>
              </a:lnSpc>
            </a:pPr>
            <a:r>
              <a:rPr kumimoji="0" lang="ja-JP" altLang="en-US"/>
              <a:t>コマンドライン引数</a:t>
            </a:r>
          </a:p>
        </p:txBody>
      </p:sp>
    </p:spTree>
    <p:extLst>
      <p:ext uri="{BB962C8B-B14F-4D97-AF65-F5344CB8AC3E}">
        <p14:creationId xmlns:p14="http://schemas.microsoft.com/office/powerpoint/2010/main" val="38475642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38F12-D393-4AFC-966F-09E0D3E48976}" type="slidenum">
              <a:rPr lang="en-US" altLang="ja-JP"/>
              <a:pPr/>
              <a:t>48</a:t>
            </a:fld>
            <a:endParaRPr lang="en-US" altLang="ja-JP"/>
          </a:p>
        </p:txBody>
      </p:sp>
      <p:sp>
        <p:nvSpPr>
          <p:cNvPr id="354306" name="Rectangle 2"/>
          <p:cNvSpPr>
            <a:spLocks noChangeArrowheads="1"/>
          </p:cNvSpPr>
          <p:nvPr/>
        </p:nvSpPr>
        <p:spPr bwMode="auto">
          <a:xfrm>
            <a:off x="3113088" y="2292350"/>
            <a:ext cx="2286000" cy="5334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ja-JP" altLang="en-US" b="1">
                <a:solidFill>
                  <a:srgbClr val="FF0000"/>
                </a:solidFill>
              </a:rPr>
              <a:t>プリプロセッサ</a:t>
            </a:r>
          </a:p>
        </p:txBody>
      </p:sp>
      <p:sp>
        <p:nvSpPr>
          <p:cNvPr id="354307" name="Rectangle 3"/>
          <p:cNvSpPr>
            <a:spLocks noChangeArrowheads="1"/>
          </p:cNvSpPr>
          <p:nvPr/>
        </p:nvSpPr>
        <p:spPr bwMode="auto">
          <a:xfrm>
            <a:off x="3113088" y="3892550"/>
            <a:ext cx="2286000" cy="5334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ja-JP" altLang="en-US" b="1"/>
              <a:t>コンパイラ</a:t>
            </a:r>
          </a:p>
        </p:txBody>
      </p:sp>
      <p:sp>
        <p:nvSpPr>
          <p:cNvPr id="354308" name="AutoShape 4"/>
          <p:cNvSpPr>
            <a:spLocks noChangeArrowheads="1"/>
          </p:cNvSpPr>
          <p:nvPr/>
        </p:nvSpPr>
        <p:spPr bwMode="auto">
          <a:xfrm>
            <a:off x="6588125" y="1820863"/>
            <a:ext cx="1295400" cy="762000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0" lang="ja-JP" altLang="en-US" b="1"/>
              <a:t>ヘッダファイル</a:t>
            </a:r>
            <a:endParaRPr lang="ja-JP" altLang="en-US" b="1"/>
          </a:p>
        </p:txBody>
      </p:sp>
      <p:sp>
        <p:nvSpPr>
          <p:cNvPr id="354309" name="AutoShape 5"/>
          <p:cNvSpPr>
            <a:spLocks noChangeArrowheads="1"/>
          </p:cNvSpPr>
          <p:nvPr/>
        </p:nvSpPr>
        <p:spPr bwMode="auto">
          <a:xfrm>
            <a:off x="6588125" y="2963863"/>
            <a:ext cx="1295400" cy="7620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ja-JP" altLang="en-US" b="1"/>
              <a:t>処理済み</a:t>
            </a:r>
            <a:br>
              <a:rPr lang="ja-JP" altLang="en-US" b="1"/>
            </a:br>
            <a:r>
              <a:rPr lang="ja-JP" altLang="en-US" b="1"/>
              <a:t>ソースコード</a:t>
            </a:r>
            <a:endParaRPr lang="ja-JP" altLang="en-US"/>
          </a:p>
        </p:txBody>
      </p:sp>
      <p:sp>
        <p:nvSpPr>
          <p:cNvPr id="354310" name="AutoShape 6"/>
          <p:cNvSpPr>
            <a:spLocks noChangeArrowheads="1"/>
          </p:cNvSpPr>
          <p:nvPr/>
        </p:nvSpPr>
        <p:spPr bwMode="auto">
          <a:xfrm>
            <a:off x="6588125" y="5326063"/>
            <a:ext cx="1295400" cy="762000"/>
          </a:xfrm>
          <a:prstGeom prst="can">
            <a:avLst>
              <a:gd name="adj" fmla="val 25000"/>
            </a:avLst>
          </a:prstGeom>
          <a:solidFill>
            <a:srgbClr val="FF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ja-JP" altLang="en-US" b="1"/>
              <a:t>ロード</a:t>
            </a:r>
            <a:br>
              <a:rPr lang="ja-JP" altLang="en-US" b="1"/>
            </a:br>
            <a:r>
              <a:rPr lang="ja-JP" altLang="en-US" b="1"/>
              <a:t>モジュール</a:t>
            </a:r>
          </a:p>
        </p:txBody>
      </p:sp>
      <p:sp>
        <p:nvSpPr>
          <p:cNvPr id="354311" name="AutoShape 7"/>
          <p:cNvSpPr>
            <a:spLocks noChangeArrowheads="1"/>
          </p:cNvSpPr>
          <p:nvPr/>
        </p:nvSpPr>
        <p:spPr bwMode="auto">
          <a:xfrm>
            <a:off x="6588125" y="4106863"/>
            <a:ext cx="1295400" cy="7620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ja-JP" altLang="en-US" b="1"/>
              <a:t>オブジェクト</a:t>
            </a:r>
            <a:br>
              <a:rPr lang="ja-JP" altLang="en-US" b="1"/>
            </a:br>
            <a:r>
              <a:rPr kumimoji="0" lang="ja-JP" altLang="en-US" b="1"/>
              <a:t>モ</a:t>
            </a:r>
            <a:r>
              <a:rPr lang="ja-JP" altLang="en-US" b="1"/>
              <a:t>ジュール</a:t>
            </a:r>
            <a:endParaRPr lang="ja-JP" altLang="en-US"/>
          </a:p>
        </p:txBody>
      </p:sp>
      <p:sp>
        <p:nvSpPr>
          <p:cNvPr id="354312" name="Line 8"/>
          <p:cNvSpPr>
            <a:spLocks noChangeShapeType="1"/>
          </p:cNvSpPr>
          <p:nvPr/>
        </p:nvSpPr>
        <p:spPr bwMode="auto">
          <a:xfrm flipH="1">
            <a:off x="5573713" y="2278063"/>
            <a:ext cx="914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54313" name="Line 9"/>
          <p:cNvSpPr>
            <a:spLocks noChangeShapeType="1"/>
          </p:cNvSpPr>
          <p:nvPr/>
        </p:nvSpPr>
        <p:spPr bwMode="auto">
          <a:xfrm>
            <a:off x="5535613" y="2659063"/>
            <a:ext cx="9906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54314" name="Line 10"/>
          <p:cNvSpPr>
            <a:spLocks noChangeShapeType="1"/>
          </p:cNvSpPr>
          <p:nvPr/>
        </p:nvSpPr>
        <p:spPr bwMode="auto">
          <a:xfrm flipH="1">
            <a:off x="5497513" y="3497263"/>
            <a:ext cx="1066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54315" name="Line 11"/>
          <p:cNvSpPr>
            <a:spLocks noChangeShapeType="1"/>
          </p:cNvSpPr>
          <p:nvPr/>
        </p:nvSpPr>
        <p:spPr bwMode="auto">
          <a:xfrm>
            <a:off x="5497513" y="4259263"/>
            <a:ext cx="1066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54316" name="Line 12"/>
          <p:cNvSpPr>
            <a:spLocks noChangeShapeType="1"/>
          </p:cNvSpPr>
          <p:nvPr/>
        </p:nvSpPr>
        <p:spPr bwMode="auto">
          <a:xfrm flipH="1">
            <a:off x="5497513" y="4640263"/>
            <a:ext cx="1066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54317" name="Line 13"/>
          <p:cNvSpPr>
            <a:spLocks noChangeShapeType="1"/>
          </p:cNvSpPr>
          <p:nvPr/>
        </p:nvSpPr>
        <p:spPr bwMode="auto">
          <a:xfrm>
            <a:off x="5535613" y="5554663"/>
            <a:ext cx="990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5431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</a:t>
            </a:r>
            <a:r>
              <a:rPr lang="ja-JP" altLang="en-US"/>
              <a:t>のプリプロセッサ</a:t>
            </a:r>
          </a:p>
        </p:txBody>
      </p:sp>
      <p:sp>
        <p:nvSpPr>
          <p:cNvPr id="354319" name="Rectangle 15"/>
          <p:cNvSpPr>
            <a:spLocks noChangeArrowheads="1"/>
          </p:cNvSpPr>
          <p:nvPr/>
        </p:nvSpPr>
        <p:spPr bwMode="auto">
          <a:xfrm>
            <a:off x="3113088" y="5240338"/>
            <a:ext cx="2286000" cy="5334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ja-JP" altLang="en-US" b="1"/>
              <a:t>リンカ</a:t>
            </a:r>
          </a:p>
        </p:txBody>
      </p:sp>
      <p:sp>
        <p:nvSpPr>
          <p:cNvPr id="354320" name="Text Box 16"/>
          <p:cNvSpPr txBox="1">
            <a:spLocks noChangeArrowheads="1"/>
          </p:cNvSpPr>
          <p:nvPr/>
        </p:nvSpPr>
        <p:spPr bwMode="auto">
          <a:xfrm>
            <a:off x="7791450" y="2033588"/>
            <a:ext cx="11874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hello2.h</a:t>
            </a:r>
          </a:p>
        </p:txBody>
      </p:sp>
      <p:sp>
        <p:nvSpPr>
          <p:cNvPr id="354321" name="Text Box 17"/>
          <p:cNvSpPr txBox="1">
            <a:spLocks noChangeArrowheads="1"/>
          </p:cNvSpPr>
          <p:nvPr/>
        </p:nvSpPr>
        <p:spPr bwMode="auto">
          <a:xfrm>
            <a:off x="7789863" y="5565775"/>
            <a:ext cx="11874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hello2</a:t>
            </a:r>
          </a:p>
        </p:txBody>
      </p:sp>
      <p:sp>
        <p:nvSpPr>
          <p:cNvPr id="354322" name="Text Box 18"/>
          <p:cNvSpPr txBox="1">
            <a:spLocks noChangeArrowheads="1"/>
          </p:cNvSpPr>
          <p:nvPr/>
        </p:nvSpPr>
        <p:spPr bwMode="auto">
          <a:xfrm>
            <a:off x="7789863" y="4349750"/>
            <a:ext cx="11874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hello2.o</a:t>
            </a:r>
          </a:p>
        </p:txBody>
      </p:sp>
      <p:sp>
        <p:nvSpPr>
          <p:cNvPr id="354323" name="Text Box 19"/>
          <p:cNvSpPr txBox="1">
            <a:spLocks noChangeArrowheads="1"/>
          </p:cNvSpPr>
          <p:nvPr/>
        </p:nvSpPr>
        <p:spPr bwMode="auto">
          <a:xfrm>
            <a:off x="2740025" y="1800225"/>
            <a:ext cx="792163" cy="34607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gcc</a:t>
            </a:r>
          </a:p>
        </p:txBody>
      </p:sp>
      <p:sp>
        <p:nvSpPr>
          <p:cNvPr id="354324" name="Rectangle 20"/>
          <p:cNvSpPr>
            <a:spLocks noChangeArrowheads="1"/>
          </p:cNvSpPr>
          <p:nvPr/>
        </p:nvSpPr>
        <p:spPr bwMode="auto">
          <a:xfrm>
            <a:off x="2755900" y="2141538"/>
            <a:ext cx="3084513" cy="3779837"/>
          </a:xfrm>
          <a:prstGeom prst="rect">
            <a:avLst/>
          </a:prstGeom>
          <a:noFill/>
          <a:ln w="5715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54325" name="AutoShape 21"/>
          <p:cNvSpPr>
            <a:spLocks noChangeArrowheads="1"/>
          </p:cNvSpPr>
          <p:nvPr/>
        </p:nvSpPr>
        <p:spPr bwMode="auto">
          <a:xfrm>
            <a:off x="6584950" y="958850"/>
            <a:ext cx="1295400" cy="762000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0" lang="ja-JP" altLang="en-US" b="1"/>
              <a:t>ソースコード</a:t>
            </a:r>
            <a:endParaRPr lang="ja-JP" altLang="en-US" b="1"/>
          </a:p>
        </p:txBody>
      </p:sp>
      <p:sp>
        <p:nvSpPr>
          <p:cNvPr id="354326" name="Text Box 22"/>
          <p:cNvSpPr txBox="1">
            <a:spLocks noChangeArrowheads="1"/>
          </p:cNvSpPr>
          <p:nvPr/>
        </p:nvSpPr>
        <p:spPr bwMode="auto">
          <a:xfrm>
            <a:off x="7791450" y="1252538"/>
            <a:ext cx="11874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hello2.c</a:t>
            </a:r>
          </a:p>
        </p:txBody>
      </p:sp>
      <p:sp>
        <p:nvSpPr>
          <p:cNvPr id="354327" name="Line 23"/>
          <p:cNvSpPr>
            <a:spLocks noChangeShapeType="1"/>
          </p:cNvSpPr>
          <p:nvPr/>
        </p:nvSpPr>
        <p:spPr bwMode="auto">
          <a:xfrm flipH="1">
            <a:off x="5586413" y="1387475"/>
            <a:ext cx="941387" cy="1033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54328" name="AutoShape 24"/>
          <p:cNvSpPr>
            <a:spLocks noChangeArrowheads="1"/>
          </p:cNvSpPr>
          <p:nvPr/>
        </p:nvSpPr>
        <p:spPr bwMode="auto">
          <a:xfrm>
            <a:off x="723900" y="2149475"/>
            <a:ext cx="1295400" cy="762000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0" lang="ja-JP" altLang="en-US" b="1"/>
              <a:t>システム</a:t>
            </a:r>
          </a:p>
          <a:p>
            <a:pPr algn="ctr"/>
            <a:r>
              <a:rPr kumimoji="0" lang="ja-JP" altLang="en-US" b="1"/>
              <a:t>ヘッダファイル</a:t>
            </a:r>
            <a:endParaRPr lang="ja-JP" altLang="en-US" b="1"/>
          </a:p>
        </p:txBody>
      </p:sp>
      <p:sp>
        <p:nvSpPr>
          <p:cNvPr id="354329" name="Text Box 25"/>
          <p:cNvSpPr txBox="1">
            <a:spLocks noChangeArrowheads="1"/>
          </p:cNvSpPr>
          <p:nvPr/>
        </p:nvSpPr>
        <p:spPr bwMode="auto">
          <a:xfrm>
            <a:off x="777875" y="1803400"/>
            <a:ext cx="11874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stdio.h</a:t>
            </a:r>
          </a:p>
        </p:txBody>
      </p:sp>
      <p:sp>
        <p:nvSpPr>
          <p:cNvPr id="354330" name="Line 26"/>
          <p:cNvSpPr>
            <a:spLocks noChangeShapeType="1"/>
          </p:cNvSpPr>
          <p:nvPr/>
        </p:nvSpPr>
        <p:spPr bwMode="auto">
          <a:xfrm>
            <a:off x="2044700" y="2530475"/>
            <a:ext cx="102235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54331" name="AutoShape 27"/>
          <p:cNvSpPr>
            <a:spLocks noChangeArrowheads="1"/>
          </p:cNvSpPr>
          <p:nvPr/>
        </p:nvSpPr>
        <p:spPr bwMode="auto">
          <a:xfrm>
            <a:off x="723900" y="5110163"/>
            <a:ext cx="1295400" cy="762000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0" lang="ja-JP" altLang="en-US" b="1"/>
              <a:t>システム</a:t>
            </a:r>
          </a:p>
          <a:p>
            <a:pPr algn="ctr"/>
            <a:r>
              <a:rPr kumimoji="0" lang="ja-JP" altLang="en-US" b="1"/>
              <a:t>ライブラリ</a:t>
            </a:r>
            <a:endParaRPr lang="ja-JP" altLang="en-US" b="1"/>
          </a:p>
        </p:txBody>
      </p:sp>
      <p:sp>
        <p:nvSpPr>
          <p:cNvPr id="354332" name="Text Box 28"/>
          <p:cNvSpPr txBox="1">
            <a:spLocks noChangeArrowheads="1"/>
          </p:cNvSpPr>
          <p:nvPr/>
        </p:nvSpPr>
        <p:spPr bwMode="auto">
          <a:xfrm>
            <a:off x="777875" y="4721225"/>
            <a:ext cx="11874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libc.a</a:t>
            </a:r>
          </a:p>
        </p:txBody>
      </p:sp>
      <p:sp>
        <p:nvSpPr>
          <p:cNvPr id="354333" name="Line 29"/>
          <p:cNvSpPr>
            <a:spLocks noChangeShapeType="1"/>
          </p:cNvSpPr>
          <p:nvPr/>
        </p:nvSpPr>
        <p:spPr bwMode="auto">
          <a:xfrm>
            <a:off x="2044700" y="5491163"/>
            <a:ext cx="102235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54334" name="Rectangle 30"/>
          <p:cNvSpPr>
            <a:spLocks noChangeArrowheads="1"/>
          </p:cNvSpPr>
          <p:nvPr/>
        </p:nvSpPr>
        <p:spPr bwMode="auto">
          <a:xfrm>
            <a:off x="6269037" y="754063"/>
            <a:ext cx="2708275" cy="19462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54335" name="Rectangle 31"/>
          <p:cNvSpPr>
            <a:spLocks noChangeArrowheads="1"/>
          </p:cNvSpPr>
          <p:nvPr/>
        </p:nvSpPr>
        <p:spPr bwMode="auto">
          <a:xfrm>
            <a:off x="6269038" y="5237163"/>
            <a:ext cx="2597150" cy="10318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54336" name="Text Box 32"/>
          <p:cNvSpPr txBox="1">
            <a:spLocks noChangeArrowheads="1"/>
          </p:cNvSpPr>
          <p:nvPr/>
        </p:nvSpPr>
        <p:spPr bwMode="auto">
          <a:xfrm>
            <a:off x="6242050" y="390525"/>
            <a:ext cx="17557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ja-JP" altLang="en-US" sz="1400"/>
              <a:t>プログラマが作成</a:t>
            </a:r>
          </a:p>
        </p:txBody>
      </p:sp>
      <p:sp>
        <p:nvSpPr>
          <p:cNvPr id="354337" name="Text Box 33"/>
          <p:cNvSpPr txBox="1">
            <a:spLocks noChangeArrowheads="1"/>
          </p:cNvSpPr>
          <p:nvPr/>
        </p:nvSpPr>
        <p:spPr bwMode="auto">
          <a:xfrm>
            <a:off x="6254750" y="6265863"/>
            <a:ext cx="26114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1400"/>
              <a:t>gcc</a:t>
            </a:r>
            <a:r>
              <a:rPr lang="ja-JP" altLang="en-US" sz="1400"/>
              <a:t>によって自動的に作成される</a:t>
            </a:r>
          </a:p>
        </p:txBody>
      </p:sp>
    </p:spTree>
    <p:extLst>
      <p:ext uri="{BB962C8B-B14F-4D97-AF65-F5344CB8AC3E}">
        <p14:creationId xmlns:p14="http://schemas.microsoft.com/office/powerpoint/2010/main" val="34729534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AE36-BE1F-445F-AEBC-7163829E893E}" type="slidenum">
              <a:rPr lang="en-US" altLang="ja-JP"/>
              <a:pPr/>
              <a:t>49</a:t>
            </a:fld>
            <a:endParaRPr lang="en-US" altLang="ja-JP"/>
          </a:p>
        </p:txBody>
      </p:sp>
      <p:sp>
        <p:nvSpPr>
          <p:cNvPr id="355330" name="Text Box 2"/>
          <p:cNvSpPr txBox="1">
            <a:spLocks noChangeArrowheads="1"/>
          </p:cNvSpPr>
          <p:nvPr/>
        </p:nvSpPr>
        <p:spPr bwMode="auto">
          <a:xfrm>
            <a:off x="1295400" y="2133600"/>
            <a:ext cx="6057900" cy="43434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  <a:ea typeface="ＭＳ ゴシック" pitchFamily="49" charset="-128"/>
              </a:rPr>
              <a:t>#include &lt;stdio.h&gt;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sz="2000" b="1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#define MAX 4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  <a:ea typeface="ＭＳ ゴシック" pitchFamily="49" charset="-128"/>
              </a:rPr>
              <a:t>int main(void)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  <a:ea typeface="ＭＳ ゴシック" pitchFamily="49" charset="-128"/>
              </a:rPr>
              <a:t>{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  <a:ea typeface="ＭＳ ゴシック" pitchFamily="49" charset="-128"/>
              </a:rPr>
              <a:t>  int i, data[</a:t>
            </a:r>
            <a:r>
              <a:rPr lang="en-US" altLang="ja-JP" sz="2000" b="1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MAX</a:t>
            </a:r>
            <a:r>
              <a:rPr lang="en-US" altLang="ja-JP" sz="2000" b="1">
                <a:latin typeface="Courier New" pitchFamily="49" charset="0"/>
                <a:ea typeface="ＭＳ ゴシック" pitchFamily="49" charset="-128"/>
              </a:rPr>
              <a:t>];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  <a:ea typeface="ＭＳ ゴシック" pitchFamily="49" charset="-128"/>
              </a:rPr>
              <a:t>  for (i = 0; i &lt; </a:t>
            </a:r>
            <a:r>
              <a:rPr lang="en-US" altLang="ja-JP" sz="2000" b="1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MAX</a:t>
            </a:r>
            <a:r>
              <a:rPr lang="en-US" altLang="ja-JP" sz="2000" b="1">
                <a:latin typeface="Courier New" pitchFamily="49" charset="0"/>
                <a:ea typeface="ＭＳ ゴシック" pitchFamily="49" charset="-128"/>
              </a:rPr>
              <a:t>; i++)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  <a:ea typeface="ＭＳ ゴシック" pitchFamily="49" charset="-128"/>
              </a:rPr>
              <a:t>    data[i] = i;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  <a:ea typeface="ＭＳ ゴシック" pitchFamily="49" charset="-128"/>
              </a:rPr>
              <a:t>  for (i = 0; i &lt; </a:t>
            </a:r>
            <a:r>
              <a:rPr lang="en-US" altLang="ja-JP" sz="2000" b="1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MAX</a:t>
            </a:r>
            <a:r>
              <a:rPr lang="en-US" altLang="ja-JP" sz="2000" b="1">
                <a:latin typeface="Courier New" pitchFamily="49" charset="0"/>
                <a:ea typeface="ＭＳ ゴシック" pitchFamily="49" charset="-128"/>
              </a:rPr>
              <a:t>; i++)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  <a:ea typeface="ＭＳ ゴシック" pitchFamily="49" charset="-128"/>
              </a:rPr>
              <a:t>    printf("data[i] = %d", data[i]);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  <a:ea typeface="ＭＳ ゴシック" pitchFamily="49" charset="-128"/>
              </a:rPr>
              <a:t>  return 0;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  <a:ea typeface="ＭＳ ゴシック" pitchFamily="49" charset="-128"/>
              </a:rPr>
              <a:t>}</a:t>
            </a:r>
          </a:p>
        </p:txBody>
      </p:sp>
      <p:sp>
        <p:nvSpPr>
          <p:cNvPr id="355331" name="AutoShape 3"/>
          <p:cNvSpPr>
            <a:spLocks/>
          </p:cNvSpPr>
          <p:nvPr/>
        </p:nvSpPr>
        <p:spPr bwMode="auto">
          <a:xfrm>
            <a:off x="5808663" y="1752600"/>
            <a:ext cx="2292350" cy="609600"/>
          </a:xfrm>
          <a:prstGeom prst="borderCallout1">
            <a:avLst>
              <a:gd name="adj1" fmla="val 18750"/>
              <a:gd name="adj2" fmla="val -3324"/>
              <a:gd name="adj3" fmla="val 152083"/>
              <a:gd name="adj4" fmla="val -1020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ja-JP" altLang="en-US" sz="1800"/>
              <a:t>プログラム中の</a:t>
            </a:r>
            <a:r>
              <a:rPr lang="en-US" altLang="ja-JP" sz="1800"/>
              <a:t>MAX</a:t>
            </a:r>
            <a:r>
              <a:rPr lang="ja-JP" altLang="en-US" sz="1800"/>
              <a:t>を</a:t>
            </a:r>
            <a:r>
              <a:rPr lang="en-US" altLang="ja-JP" sz="1800"/>
              <a:t>4</a:t>
            </a:r>
            <a:r>
              <a:rPr lang="ja-JP" altLang="en-US" sz="1800"/>
              <a:t>に換える</a:t>
            </a:r>
          </a:p>
        </p:txBody>
      </p:sp>
      <p:sp>
        <p:nvSpPr>
          <p:cNvPr id="35533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#define</a:t>
            </a:r>
          </a:p>
        </p:txBody>
      </p:sp>
    </p:spTree>
    <p:extLst>
      <p:ext uri="{BB962C8B-B14F-4D97-AF65-F5344CB8AC3E}">
        <p14:creationId xmlns:p14="http://schemas.microsoft.com/office/powerpoint/2010/main" val="1136065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BDD89-BAE7-45CA-B658-57C26FCEA121}" type="slidenum">
              <a:rPr lang="en-US" altLang="ja-JP"/>
              <a:pPr/>
              <a:t>5</a:t>
            </a:fld>
            <a:endParaRPr lang="en-US" altLang="ja-JP"/>
          </a:p>
        </p:txBody>
      </p:sp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目次</a:t>
            </a:r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配列</a:t>
            </a:r>
          </a:p>
          <a:p>
            <a:r>
              <a:rPr lang="ja-JP" altLang="en-US"/>
              <a:t>ポインタの概念</a:t>
            </a:r>
          </a:p>
          <a:p>
            <a:r>
              <a:rPr lang="ja-JP" altLang="en-US"/>
              <a:t>配列とポインタ</a:t>
            </a:r>
          </a:p>
          <a:p>
            <a:r>
              <a:rPr lang="ja-JP" altLang="en-US"/>
              <a:t>ポインタ</a:t>
            </a:r>
            <a:r>
              <a:rPr lang="en-US" altLang="ja-JP"/>
              <a:t>(</a:t>
            </a:r>
            <a:r>
              <a:rPr lang="ja-JP" altLang="en-US"/>
              <a:t>アドレス</a:t>
            </a:r>
            <a:r>
              <a:rPr lang="en-US" altLang="ja-JP"/>
              <a:t>)</a:t>
            </a:r>
            <a:r>
              <a:rPr lang="ja-JP" altLang="en-US"/>
              <a:t>の初期化</a:t>
            </a:r>
          </a:p>
        </p:txBody>
      </p:sp>
    </p:spTree>
    <p:extLst>
      <p:ext uri="{BB962C8B-B14F-4D97-AF65-F5344CB8AC3E}">
        <p14:creationId xmlns:p14="http://schemas.microsoft.com/office/powerpoint/2010/main" val="7631663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35-FBBA-47DF-AC0C-22969127FBB6}" type="slidenum">
              <a:rPr lang="en-US" altLang="ja-JP"/>
              <a:pPr/>
              <a:t>50</a:t>
            </a:fld>
            <a:endParaRPr lang="en-US" altLang="ja-JP"/>
          </a:p>
        </p:txBody>
      </p:sp>
      <p:sp>
        <p:nvSpPr>
          <p:cNvPr id="365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typedef</a:t>
            </a:r>
            <a:endParaRPr lang="en-US" altLang="ja-JP" dirty="0"/>
          </a:p>
        </p:txBody>
      </p:sp>
      <p:sp>
        <p:nvSpPr>
          <p:cNvPr id="365571" name="Rectangle 3"/>
          <p:cNvSpPr>
            <a:spLocks noChangeArrowheads="1"/>
          </p:cNvSpPr>
          <p:nvPr/>
        </p:nvSpPr>
        <p:spPr bwMode="auto">
          <a:xfrm>
            <a:off x="2287588" y="2373313"/>
            <a:ext cx="4572000" cy="4064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  <a:ea typeface="ＭＳ ゴシック" pitchFamily="49" charset="-128"/>
              </a:rPr>
              <a:t>typedef </a:t>
            </a:r>
            <a:r>
              <a:rPr lang="ja-JP" altLang="en-US" sz="2000" b="1">
                <a:latin typeface="Courier New" pitchFamily="49" charset="0"/>
                <a:ea typeface="ＭＳ ゴシック" pitchFamily="49" charset="-128"/>
              </a:rPr>
              <a:t>既にある型 新しい名前</a:t>
            </a:r>
            <a:r>
              <a:rPr lang="en-US" altLang="ja-JP" sz="2000" b="1">
                <a:latin typeface="Courier New" pitchFamily="49" charset="0"/>
                <a:ea typeface="ＭＳ ゴシック" pitchFamily="49" charset="-128"/>
              </a:rPr>
              <a:t>;</a:t>
            </a:r>
          </a:p>
        </p:txBody>
      </p:sp>
      <p:sp>
        <p:nvSpPr>
          <p:cNvPr id="365572" name="Rectangle 4"/>
          <p:cNvSpPr>
            <a:spLocks noChangeArrowheads="1"/>
          </p:cNvSpPr>
          <p:nvPr/>
        </p:nvSpPr>
        <p:spPr bwMode="auto">
          <a:xfrm>
            <a:off x="377825" y="3284538"/>
            <a:ext cx="8399463" cy="1349375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  <a:ea typeface="ＭＳ ゴシック" pitchFamily="49" charset="-128"/>
              </a:rPr>
              <a:t>typedef </a:t>
            </a:r>
            <a:r>
              <a:rPr lang="en-US" altLang="ja-JP" sz="2000" b="1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struct node *</a:t>
            </a:r>
            <a:r>
              <a:rPr lang="en-US" altLang="ja-JP" sz="2000" b="1">
                <a:solidFill>
                  <a:srgbClr val="0033CC"/>
                </a:solidFill>
                <a:latin typeface="Courier New" pitchFamily="49" charset="0"/>
                <a:ea typeface="ＭＳ ゴシック" pitchFamily="49" charset="-128"/>
              </a:rPr>
              <a:t>link</a:t>
            </a:r>
            <a:r>
              <a:rPr lang="en-US" altLang="ja-JP" sz="2000" b="1">
                <a:latin typeface="Courier New" pitchFamily="49" charset="0"/>
                <a:ea typeface="ＭＳ ゴシック" pitchFamily="49" charset="-128"/>
              </a:rPr>
              <a:t>;	/* </a:t>
            </a:r>
            <a:r>
              <a:rPr lang="ja-JP" altLang="en-US" sz="2000" b="1">
                <a:latin typeface="Courier New" pitchFamily="49" charset="0"/>
                <a:ea typeface="ＭＳ ゴシック" pitchFamily="49" charset="-128"/>
              </a:rPr>
              <a:t>新たな型</a:t>
            </a:r>
            <a:r>
              <a:rPr lang="en-US" altLang="ja-JP" sz="2000" b="1">
                <a:latin typeface="Courier New" pitchFamily="49" charset="0"/>
                <a:ea typeface="ＭＳ ゴシック" pitchFamily="49" charset="-128"/>
              </a:rPr>
              <a:t>link */</a:t>
            </a:r>
          </a:p>
          <a:p>
            <a:pPr>
              <a:spcBef>
                <a:spcPct val="50000"/>
              </a:spcBef>
            </a:pPr>
            <a:r>
              <a:rPr lang="en-US" altLang="ja-JP" sz="2000" b="1">
                <a:solidFill>
                  <a:srgbClr val="0033CC"/>
                </a:solidFill>
                <a:latin typeface="Courier New" pitchFamily="49" charset="0"/>
                <a:ea typeface="ＭＳ ゴシック" pitchFamily="49" charset="-128"/>
              </a:rPr>
              <a:t>link</a:t>
            </a:r>
            <a:r>
              <a:rPr lang="en-US" altLang="ja-JP" sz="2000" b="1">
                <a:latin typeface="Courier New" pitchFamily="49" charset="0"/>
                <a:ea typeface="ＭＳ ゴシック" pitchFamily="49" charset="-128"/>
              </a:rPr>
              <a:t> next1;				/* </a:t>
            </a:r>
            <a:r>
              <a:rPr lang="ja-JP" altLang="en-US" sz="2000" b="1">
                <a:latin typeface="Courier New" pitchFamily="49" charset="0"/>
                <a:ea typeface="ＭＳ ゴシック" pitchFamily="49" charset="-128"/>
              </a:rPr>
              <a:t>この変数</a:t>
            </a:r>
            <a:r>
              <a:rPr lang="en-US" altLang="ja-JP" sz="2000" b="1">
                <a:latin typeface="Courier New" pitchFamily="49" charset="0"/>
                <a:ea typeface="ＭＳ ゴシック" pitchFamily="49" charset="-128"/>
              </a:rPr>
              <a:t>next1</a:t>
            </a:r>
            <a:r>
              <a:rPr lang="ja-JP" altLang="en-US" sz="2000" b="1">
                <a:latin typeface="Courier New" pitchFamily="49" charset="0"/>
                <a:ea typeface="ＭＳ ゴシック" pitchFamily="49" charset="-128"/>
              </a:rPr>
              <a:t>は</a:t>
            </a:r>
            <a:r>
              <a:rPr lang="ja-JP" altLang="en-US" sz="2000" b="1" i="1">
                <a:latin typeface="Courier New" pitchFamily="49" charset="0"/>
                <a:ea typeface="ＭＳ ゴシック" pitchFamily="49" charset="-128"/>
              </a:rPr>
              <a:t> </a:t>
            </a:r>
            <a:r>
              <a:rPr lang="ja-JP" altLang="en-US" sz="2000" b="1">
                <a:latin typeface="Courier New" pitchFamily="49" charset="0"/>
                <a:ea typeface="ＭＳ ゴシック" pitchFamily="49" charset="-128"/>
              </a:rPr>
              <a:t>*</a:t>
            </a:r>
            <a:r>
              <a:rPr lang="en-US" altLang="ja-JP" sz="2000" b="1">
                <a:latin typeface="Courier New" pitchFamily="49" charset="0"/>
                <a:ea typeface="ＭＳ ゴシック" pitchFamily="49" charset="-128"/>
              </a:rPr>
              <a:t>/</a:t>
            </a:r>
          </a:p>
          <a:p>
            <a:pPr>
              <a:spcBef>
                <a:spcPct val="50000"/>
              </a:spcBef>
            </a:pPr>
            <a:r>
              <a:rPr lang="en-US" altLang="ja-JP" sz="2000" b="1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struct node *</a:t>
            </a:r>
            <a:r>
              <a:rPr lang="en-US" altLang="ja-JP" sz="2000" b="1">
                <a:latin typeface="Courier New" pitchFamily="49" charset="0"/>
                <a:ea typeface="ＭＳ ゴシック" pitchFamily="49" charset="-128"/>
              </a:rPr>
              <a:t>next2;		/* next2</a:t>
            </a:r>
            <a:r>
              <a:rPr lang="ja-JP" altLang="en-US" sz="2000" b="1">
                <a:latin typeface="Courier New" pitchFamily="49" charset="0"/>
                <a:ea typeface="ＭＳ ゴシック" pitchFamily="49" charset="-128"/>
              </a:rPr>
              <a:t>と同じデータ型 *</a:t>
            </a:r>
            <a:r>
              <a:rPr lang="en-US" altLang="ja-JP" sz="2000" b="1">
                <a:latin typeface="Courier New" pitchFamily="49" charset="0"/>
                <a:ea typeface="ＭＳ ゴシック" pitchFamily="49" charset="-128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5570238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79B60-EB65-40C9-B572-C50FDCBA5DEB}" type="slidenum">
              <a:rPr lang="en-US" altLang="ja-JP"/>
              <a:pPr/>
              <a:t>51</a:t>
            </a:fld>
            <a:endParaRPr lang="en-US" altLang="ja-JP"/>
          </a:p>
        </p:txBody>
      </p:sp>
      <p:sp>
        <p:nvSpPr>
          <p:cNvPr id="366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typedef</a:t>
            </a:r>
          </a:p>
        </p:txBody>
      </p:sp>
      <p:sp>
        <p:nvSpPr>
          <p:cNvPr id="366595" name="Text Box 3"/>
          <p:cNvSpPr txBox="1">
            <a:spLocks noChangeArrowheads="1"/>
          </p:cNvSpPr>
          <p:nvPr/>
        </p:nvSpPr>
        <p:spPr bwMode="auto">
          <a:xfrm>
            <a:off x="742950" y="1512888"/>
            <a:ext cx="7656513" cy="5000625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b="1">
                <a:latin typeface="Courier New" pitchFamily="49" charset="0"/>
              </a:rPr>
              <a:t>#include &lt;stdio.h&gt;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b="1">
                <a:latin typeface="Courier New" pitchFamily="49" charset="0"/>
              </a:rPr>
              <a:t>#include &lt;stdlib.h&gt;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 b="1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typedef </a:t>
            </a:r>
            <a:r>
              <a:rPr lang="en-US" altLang="ja-JP" b="1" u="sng">
                <a:solidFill>
                  <a:srgbClr val="0033CC"/>
                </a:solidFill>
                <a:latin typeface="Courier New" pitchFamily="49" charset="0"/>
                <a:ea typeface="ＭＳ ゴシック" pitchFamily="49" charset="-128"/>
              </a:rPr>
              <a:t>struct node *</a:t>
            </a:r>
            <a:r>
              <a:rPr lang="en-US" altLang="ja-JP" b="1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link;</a:t>
            </a:r>
            <a:endParaRPr kumimoji="0" lang="en-US" altLang="ja-JP" b="1">
              <a:latin typeface="Courier New" pitchFamily="49" charset="0"/>
            </a:endParaRP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b="1">
                <a:latin typeface="Courier New" pitchFamily="49" charset="0"/>
                <a:ea typeface="ＭＳ ゴシック" pitchFamily="49" charset="-128"/>
              </a:rPr>
              <a:t>struct node {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b="1">
                <a:latin typeface="Courier New" pitchFamily="49" charset="0"/>
                <a:ea typeface="ＭＳ ゴシック" pitchFamily="49" charset="-128"/>
              </a:rPr>
              <a:t>  i</a:t>
            </a: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nt item;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 </a:t>
            </a:r>
            <a:r>
              <a:rPr lang="en-US" altLang="ja-JP" b="1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 link</a:t>
            </a: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 next;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};</a:t>
            </a:r>
            <a:endParaRPr kumimoji="0" lang="en-US" altLang="ja-JP" b="1">
              <a:latin typeface="Courier New" pitchFamily="49" charset="0"/>
            </a:endParaRP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b="1">
                <a:latin typeface="Courier New" pitchFamily="49" charset="0"/>
              </a:rPr>
              <a:t>int main(void)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b="1">
                <a:latin typeface="Courier New" pitchFamily="49" charset="0"/>
              </a:rPr>
              <a:t>{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b="1">
                <a:latin typeface="Courier New" pitchFamily="49" charset="0"/>
              </a:rPr>
              <a:t>  </a:t>
            </a:r>
            <a:r>
              <a:rPr kumimoji="0" lang="en-US" altLang="ja-JP" b="1">
                <a:solidFill>
                  <a:srgbClr val="FF0000"/>
                </a:solidFill>
                <a:latin typeface="Courier New" pitchFamily="49" charset="0"/>
              </a:rPr>
              <a:t>link </a:t>
            </a:r>
            <a:r>
              <a:rPr kumimoji="0" lang="en-US" altLang="ja-JP" b="1">
                <a:latin typeface="Courier New" pitchFamily="49" charset="0"/>
              </a:rPr>
              <a:t>head;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endParaRPr kumimoji="0" lang="en-US" altLang="ja-JP" b="1">
              <a:latin typeface="Courier New" pitchFamily="49" charset="0"/>
            </a:endParaRP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b="1">
                <a:latin typeface="Courier New" pitchFamily="49" charset="0"/>
              </a:rPr>
              <a:t>  </a:t>
            </a: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head = malloc(sizeof(*head));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  head-&gt;item = 5;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  head-&gt;next = head;</a:t>
            </a:r>
            <a:endParaRPr kumimoji="0" lang="en-US" altLang="ja-JP" b="1">
              <a:latin typeface="Courier New" pitchFamily="49" charset="0"/>
            </a:endParaRP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b="1">
                <a:latin typeface="Courier New" pitchFamily="49" charset="0"/>
              </a:rPr>
              <a:t>  printf("head-&gt;item = %d\n", head-&gt;item);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b="1">
                <a:latin typeface="Courier New" pitchFamily="49" charset="0"/>
              </a:rPr>
              <a:t>  return 0;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b="1">
                <a:latin typeface="Courier New" pitchFamily="49" charset="0"/>
              </a:rPr>
              <a:t>}</a:t>
            </a:r>
          </a:p>
        </p:txBody>
      </p:sp>
      <p:sp>
        <p:nvSpPr>
          <p:cNvPr id="366596" name="Rectangle 4"/>
          <p:cNvSpPr>
            <a:spLocks noChangeArrowheads="1"/>
          </p:cNvSpPr>
          <p:nvPr/>
        </p:nvSpPr>
        <p:spPr bwMode="auto">
          <a:xfrm>
            <a:off x="346075" y="1163638"/>
            <a:ext cx="15287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b="1" dirty="0">
                <a:latin typeface="Courier New" pitchFamily="49" charset="0"/>
              </a:rPr>
              <a:t>sample5-7.c</a:t>
            </a:r>
          </a:p>
        </p:txBody>
      </p:sp>
      <p:sp>
        <p:nvSpPr>
          <p:cNvPr id="366597" name="AutoShape 5"/>
          <p:cNvSpPr>
            <a:spLocks/>
          </p:cNvSpPr>
          <p:nvPr/>
        </p:nvSpPr>
        <p:spPr bwMode="auto">
          <a:xfrm>
            <a:off x="4572000" y="3675063"/>
            <a:ext cx="4259263" cy="411162"/>
          </a:xfrm>
          <a:prstGeom prst="borderCallout1">
            <a:avLst>
              <a:gd name="adj1" fmla="val 27801"/>
              <a:gd name="adj2" fmla="val -1787"/>
              <a:gd name="adj3" fmla="val 154056"/>
              <a:gd name="adj4" fmla="val -513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ja-JP" b="1">
                <a:latin typeface="Courier New" pitchFamily="49" charset="0"/>
              </a:rPr>
              <a:t>struct node *head; </a:t>
            </a:r>
            <a:r>
              <a:rPr lang="ja-JP" altLang="en-US" b="1">
                <a:latin typeface="Courier New" pitchFamily="49" charset="0"/>
              </a:rPr>
              <a:t>と同じ</a:t>
            </a:r>
            <a:endParaRPr lang="ja-JP" altLang="en-US">
              <a:latin typeface="Courier New" pitchFamily="49" charset="0"/>
            </a:endParaRPr>
          </a:p>
        </p:txBody>
      </p:sp>
      <p:sp>
        <p:nvSpPr>
          <p:cNvPr id="366598" name="AutoShape 6"/>
          <p:cNvSpPr>
            <a:spLocks/>
          </p:cNvSpPr>
          <p:nvPr/>
        </p:nvSpPr>
        <p:spPr bwMode="auto">
          <a:xfrm>
            <a:off x="4572000" y="768350"/>
            <a:ext cx="4259263" cy="411163"/>
          </a:xfrm>
          <a:prstGeom prst="borderCallout1">
            <a:avLst>
              <a:gd name="adj1" fmla="val 27801"/>
              <a:gd name="adj2" fmla="val -1787"/>
              <a:gd name="adj3" fmla="val 321620"/>
              <a:gd name="adj4" fmla="val -3257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ja-JP" b="1">
                <a:latin typeface="Courier New" pitchFamily="49" charset="0"/>
              </a:rPr>
              <a:t>main</a:t>
            </a:r>
            <a:r>
              <a:rPr lang="ja-JP" altLang="en-US" b="1">
                <a:latin typeface="Courier New" pitchFamily="49" charset="0"/>
              </a:rPr>
              <a:t>関数の外側にこのように宣言する</a:t>
            </a:r>
            <a:endParaRPr lang="ja-JP" altLang="en-US">
              <a:latin typeface="Courier New" pitchFamily="49" charset="0"/>
            </a:endParaRPr>
          </a:p>
        </p:txBody>
      </p:sp>
      <p:sp>
        <p:nvSpPr>
          <p:cNvPr id="366599" name="AutoShape 7"/>
          <p:cNvSpPr>
            <a:spLocks/>
          </p:cNvSpPr>
          <p:nvPr/>
        </p:nvSpPr>
        <p:spPr bwMode="auto">
          <a:xfrm>
            <a:off x="3976688" y="2546350"/>
            <a:ext cx="4259262" cy="411163"/>
          </a:xfrm>
          <a:prstGeom prst="borderCallout1">
            <a:avLst>
              <a:gd name="adj1" fmla="val 27801"/>
              <a:gd name="adj2" fmla="val -1787"/>
              <a:gd name="adj3" fmla="val 136292"/>
              <a:gd name="adj4" fmla="val -3771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ja-JP" b="1">
                <a:latin typeface="Courier New" pitchFamily="49" charset="0"/>
              </a:rPr>
              <a:t>struct node *next; </a:t>
            </a:r>
            <a:r>
              <a:rPr lang="ja-JP" altLang="en-US" b="1">
                <a:latin typeface="Courier New" pitchFamily="49" charset="0"/>
              </a:rPr>
              <a:t>と同じ</a:t>
            </a:r>
            <a:endParaRPr lang="ja-JP" altLang="en-US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9768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EE55D-4760-4C4B-9442-776FD3559C66}" type="slidenum">
              <a:rPr lang="en-US" altLang="ja-JP"/>
              <a:pPr/>
              <a:t>52</a:t>
            </a:fld>
            <a:endParaRPr lang="en-US" altLang="ja-JP"/>
          </a:p>
        </p:txBody>
      </p:sp>
      <p:sp>
        <p:nvSpPr>
          <p:cNvPr id="367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演習（提出不要）</a:t>
            </a:r>
          </a:p>
        </p:txBody>
      </p:sp>
      <p:sp>
        <p:nvSpPr>
          <p:cNvPr id="367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以下のプログラムを入力し，コンパイルと実行を試せ</a:t>
            </a:r>
          </a:p>
          <a:p>
            <a:pPr lvl="1"/>
            <a:r>
              <a:rPr kumimoji="0" lang="en-US" altLang="ja-JP" sz="2800" dirty="0"/>
              <a:t>21</a:t>
            </a:r>
            <a:r>
              <a:rPr kumimoji="0" lang="ja-JP" altLang="en-US" sz="2800" dirty="0"/>
              <a:t>ページのプログラム</a:t>
            </a:r>
            <a:r>
              <a:rPr kumimoji="0" lang="en-US" altLang="ja-JP" sz="2800" dirty="0"/>
              <a:t>(sample5-7.c)</a:t>
            </a:r>
          </a:p>
        </p:txBody>
      </p:sp>
    </p:spTree>
    <p:extLst>
      <p:ext uri="{BB962C8B-B14F-4D97-AF65-F5344CB8AC3E}">
        <p14:creationId xmlns:p14="http://schemas.microsoft.com/office/powerpoint/2010/main" val="3547557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4F2F6-99CB-4344-9D4E-4F7410C2B2D7}" type="slidenum">
              <a:rPr lang="en-US" altLang="ja-JP"/>
              <a:pPr/>
              <a:t>53</a:t>
            </a:fld>
            <a:endParaRPr lang="en-US" altLang="ja-JP"/>
          </a:p>
        </p:txBody>
      </p:sp>
      <p:sp>
        <p:nvSpPr>
          <p:cNvPr id="356354" name="Rectangle 2"/>
          <p:cNvSpPr>
            <a:spLocks noChangeArrowheads="1"/>
          </p:cNvSpPr>
          <p:nvPr/>
        </p:nvSpPr>
        <p:spPr bwMode="auto">
          <a:xfrm>
            <a:off x="563563" y="5508625"/>
            <a:ext cx="4572000" cy="633413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kumimoji="0" lang="en-US" altLang="ja-JP" b="1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#define N 10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kumimoji="0" lang="en-US" altLang="ja-JP" b="1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v</a:t>
            </a:r>
            <a:r>
              <a:rPr lang="en-US" altLang="ja-JP" b="1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oid hello(int x, int y);</a:t>
            </a:r>
          </a:p>
        </p:txBody>
      </p:sp>
      <p:sp>
        <p:nvSpPr>
          <p:cNvPr id="356355" name="Rectangle 3"/>
          <p:cNvSpPr>
            <a:spLocks noChangeArrowheads="1"/>
          </p:cNvSpPr>
          <p:nvPr/>
        </p:nvSpPr>
        <p:spPr bwMode="auto">
          <a:xfrm>
            <a:off x="571500" y="1417638"/>
            <a:ext cx="4572000" cy="3754437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#include &lt;stdio.h&gt;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b="1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#include </a:t>
            </a:r>
            <a:r>
              <a:rPr lang="en-US" altLang="ja-JP" b="1">
                <a:solidFill>
                  <a:srgbClr val="FF0000"/>
                </a:solidFill>
                <a:latin typeface="Courier New" pitchFamily="49" charset="0"/>
              </a:rPr>
              <a:t>"</a:t>
            </a:r>
            <a:r>
              <a:rPr lang="en-US" altLang="ja-JP" b="1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hello2.h</a:t>
            </a:r>
            <a:r>
              <a:rPr lang="en-US" altLang="ja-JP" b="1">
                <a:solidFill>
                  <a:srgbClr val="FF0000"/>
                </a:solidFill>
                <a:latin typeface="Courier New" pitchFamily="49" charset="0"/>
              </a:rPr>
              <a:t>"</a:t>
            </a:r>
            <a:endParaRPr lang="en-US" altLang="ja-JP" b="1">
              <a:solidFill>
                <a:srgbClr val="FF0000"/>
              </a:solidFill>
              <a:latin typeface="Courier New" pitchFamily="49" charset="0"/>
              <a:ea typeface="ＭＳ ゴシック" pitchFamily="49" charset="-128"/>
            </a:endParaRP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int main(void)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{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  hello(10, N);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  return 0;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}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void hello(int x, int y)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{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  if (x == y)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    printf("Hello, world1\n");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  else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    printf("Hello, world2\n");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}</a:t>
            </a:r>
          </a:p>
        </p:txBody>
      </p:sp>
      <p:sp>
        <p:nvSpPr>
          <p:cNvPr id="356356" name="Text Box 4"/>
          <p:cNvSpPr txBox="1">
            <a:spLocks noChangeArrowheads="1"/>
          </p:cNvSpPr>
          <p:nvPr/>
        </p:nvSpPr>
        <p:spPr bwMode="auto">
          <a:xfrm>
            <a:off x="3382963" y="5297488"/>
            <a:ext cx="1752600" cy="37465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hello2.h</a:t>
            </a:r>
          </a:p>
        </p:txBody>
      </p:sp>
      <p:sp>
        <p:nvSpPr>
          <p:cNvPr id="356357" name="Freeform 5"/>
          <p:cNvSpPr>
            <a:spLocks/>
          </p:cNvSpPr>
          <p:nvPr/>
        </p:nvSpPr>
        <p:spPr bwMode="auto">
          <a:xfrm>
            <a:off x="3003550" y="1793875"/>
            <a:ext cx="1495967" cy="3462338"/>
          </a:xfrm>
          <a:custGeom>
            <a:avLst/>
            <a:gdLst>
              <a:gd name="T0" fmla="*/ 528 w 560"/>
              <a:gd name="T1" fmla="*/ 1200 h 1200"/>
              <a:gd name="T2" fmla="*/ 528 w 560"/>
              <a:gd name="T3" fmla="*/ 480 h 1200"/>
              <a:gd name="T4" fmla="*/ 336 w 560"/>
              <a:gd name="T5" fmla="*/ 144 h 1200"/>
              <a:gd name="T6" fmla="*/ 0 w 560"/>
              <a:gd name="T7" fmla="*/ 0 h 1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0" h="1200">
                <a:moveTo>
                  <a:pt x="528" y="1200"/>
                </a:moveTo>
                <a:cubicBezTo>
                  <a:pt x="544" y="928"/>
                  <a:pt x="560" y="656"/>
                  <a:pt x="528" y="480"/>
                </a:cubicBezTo>
                <a:cubicBezTo>
                  <a:pt x="496" y="304"/>
                  <a:pt x="424" y="224"/>
                  <a:pt x="336" y="144"/>
                </a:cubicBezTo>
                <a:cubicBezTo>
                  <a:pt x="248" y="64"/>
                  <a:pt x="124" y="32"/>
                  <a:pt x="0" y="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5635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#include</a:t>
            </a:r>
          </a:p>
        </p:txBody>
      </p:sp>
      <p:sp>
        <p:nvSpPr>
          <p:cNvPr id="356359" name="AutoShape 7"/>
          <p:cNvSpPr>
            <a:spLocks/>
          </p:cNvSpPr>
          <p:nvPr/>
        </p:nvSpPr>
        <p:spPr bwMode="auto">
          <a:xfrm>
            <a:off x="5980113" y="1193800"/>
            <a:ext cx="2303462" cy="623888"/>
          </a:xfrm>
          <a:prstGeom prst="borderCallout1">
            <a:avLst>
              <a:gd name="adj1" fmla="val 112213"/>
              <a:gd name="adj2" fmla="val 95037"/>
              <a:gd name="adj3" fmla="val 112213"/>
              <a:gd name="adj4" fmla="val -18070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ja-JP" altLang="en-US"/>
              <a:t>この部分に，</a:t>
            </a:r>
            <a:r>
              <a:rPr lang="en-US" altLang="ja-JP" b="1">
                <a:latin typeface="Courier New" pitchFamily="49" charset="0"/>
              </a:rPr>
              <a:t>hello2.h</a:t>
            </a:r>
            <a:r>
              <a:rPr lang="ja-JP" altLang="en-US"/>
              <a:t>の内容が挿入される</a:t>
            </a:r>
          </a:p>
        </p:txBody>
      </p:sp>
      <p:sp>
        <p:nvSpPr>
          <p:cNvPr id="356360" name="Text Box 8"/>
          <p:cNvSpPr txBox="1">
            <a:spLocks noChangeArrowheads="1"/>
          </p:cNvSpPr>
          <p:nvPr/>
        </p:nvSpPr>
        <p:spPr bwMode="auto">
          <a:xfrm>
            <a:off x="5329238" y="2047875"/>
            <a:ext cx="3578225" cy="1925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b="1">
                <a:solidFill>
                  <a:srgbClr val="FF0000"/>
                </a:solidFill>
                <a:latin typeface="Courier New" pitchFamily="49" charset="0"/>
              </a:rPr>
              <a:t>#include "hello2.h"</a:t>
            </a:r>
            <a:br>
              <a:rPr lang="en-US" altLang="ja-JP"/>
            </a:br>
            <a:r>
              <a:rPr lang="ja-JP" altLang="en-US"/>
              <a:t>は，現在の作業ディレクトリの中にある</a:t>
            </a:r>
            <a:r>
              <a:rPr lang="en-US" altLang="ja-JP" b="1">
                <a:latin typeface="Courier New" pitchFamily="49" charset="0"/>
              </a:rPr>
              <a:t>hello2.h</a:t>
            </a:r>
            <a:r>
              <a:rPr lang="ja-JP" altLang="en-US"/>
              <a:t>というファイルを挿入</a:t>
            </a:r>
          </a:p>
          <a:p>
            <a:pPr>
              <a:spcBef>
                <a:spcPct val="50000"/>
              </a:spcBef>
            </a:pPr>
            <a:r>
              <a:rPr lang="en-US" altLang="ja-JP" b="1">
                <a:solidFill>
                  <a:srgbClr val="FF0000"/>
                </a:solidFill>
                <a:latin typeface="Courier New" pitchFamily="49" charset="0"/>
              </a:rPr>
              <a:t>#include &lt;stdio.h&gt;</a:t>
            </a:r>
            <a:br>
              <a:rPr lang="en-US" altLang="ja-JP">
                <a:solidFill>
                  <a:srgbClr val="FF0000"/>
                </a:solidFill>
              </a:rPr>
            </a:br>
            <a:r>
              <a:rPr lang="ja-JP" altLang="en-US"/>
              <a:t>は，システムによって指定されたディレクトリの中にある</a:t>
            </a:r>
            <a:r>
              <a:rPr lang="en-US" altLang="ja-JP" b="1">
                <a:latin typeface="Courier New" pitchFamily="49" charset="0"/>
              </a:rPr>
              <a:t>stdio.h</a:t>
            </a:r>
            <a:r>
              <a:rPr lang="ja-JP" altLang="en-US"/>
              <a:t>というファイルを挿入</a:t>
            </a:r>
          </a:p>
        </p:txBody>
      </p:sp>
      <p:sp>
        <p:nvSpPr>
          <p:cNvPr id="356361" name="Rectangle 9"/>
          <p:cNvSpPr>
            <a:spLocks noChangeArrowheads="1"/>
          </p:cNvSpPr>
          <p:nvPr/>
        </p:nvSpPr>
        <p:spPr bwMode="auto">
          <a:xfrm>
            <a:off x="5357813" y="4014788"/>
            <a:ext cx="3629025" cy="2109787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sz="1800" b="1">
                <a:latin typeface="Courier New" pitchFamily="49" charset="0"/>
                <a:ea typeface="ＭＳ ゴシック" pitchFamily="49" charset="-128"/>
              </a:rPr>
              <a:t>$ ls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sz="1800" b="1">
                <a:latin typeface="Courier New" pitchFamily="49" charset="0"/>
                <a:ea typeface="ＭＳ ゴシック" pitchFamily="49" charset="-128"/>
              </a:rPr>
              <a:t>hello2.c hello2.h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sz="1800" b="1">
                <a:latin typeface="Courier New" pitchFamily="49" charset="0"/>
                <a:ea typeface="ＭＳ ゴシック" pitchFamily="49" charset="-128"/>
              </a:rPr>
              <a:t>$ gcc -o hello2 hello2.c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sz="1800" b="1">
                <a:latin typeface="Courier New" pitchFamily="49" charset="0"/>
                <a:ea typeface="ＭＳ ゴシック" pitchFamily="49" charset="-128"/>
              </a:rPr>
              <a:t>$ ./hello2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sz="1800" b="1">
                <a:latin typeface="Courier New" pitchFamily="49" charset="0"/>
                <a:ea typeface="ＭＳ ゴシック" pitchFamily="49" charset="-128"/>
              </a:rPr>
              <a:t>Hello world1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sz="1800" b="1">
                <a:latin typeface="Courier New" pitchFamily="49" charset="0"/>
                <a:ea typeface="ＭＳ ゴシック" pitchFamily="49" charset="-128"/>
              </a:rPr>
              <a:t>$</a:t>
            </a:r>
          </a:p>
        </p:txBody>
      </p:sp>
      <p:sp>
        <p:nvSpPr>
          <p:cNvPr id="356362" name="Text Box 10"/>
          <p:cNvSpPr txBox="1">
            <a:spLocks noChangeArrowheads="1"/>
          </p:cNvSpPr>
          <p:nvPr/>
        </p:nvSpPr>
        <p:spPr bwMode="auto">
          <a:xfrm>
            <a:off x="3394075" y="1222375"/>
            <a:ext cx="1752600" cy="37465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hello2.c</a:t>
            </a:r>
          </a:p>
        </p:txBody>
      </p:sp>
      <p:sp>
        <p:nvSpPr>
          <p:cNvPr id="356363" name="AutoShape 11"/>
          <p:cNvSpPr>
            <a:spLocks/>
          </p:cNvSpPr>
          <p:nvPr/>
        </p:nvSpPr>
        <p:spPr bwMode="auto">
          <a:xfrm>
            <a:off x="4168775" y="190500"/>
            <a:ext cx="4108450" cy="609600"/>
          </a:xfrm>
          <a:prstGeom prst="borderCallout1">
            <a:avLst>
              <a:gd name="adj1" fmla="val 18750"/>
              <a:gd name="adj2" fmla="val -1856"/>
              <a:gd name="adj3" fmla="val 202083"/>
              <a:gd name="adj4" fmla="val -3574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ja-JP" altLang="en-US"/>
              <a:t>標準関数を使うとき必要なシステム</a:t>
            </a:r>
            <a:r>
              <a:rPr kumimoji="0" lang="ja-JP" altLang="en-US"/>
              <a:t>ヘッダファイル</a:t>
            </a:r>
            <a:r>
              <a:rPr kumimoji="0" lang="en-US" altLang="ja-JP" b="1">
                <a:latin typeface="Courier New" pitchFamily="49" charset="0"/>
              </a:rPr>
              <a:t>stdio.h</a:t>
            </a:r>
            <a:r>
              <a:rPr kumimoji="0" lang="ja-JP" altLang="en-US"/>
              <a:t>が，この部分に挿入される</a:t>
            </a:r>
            <a:endParaRPr lang="ja-JP" altLang="en-US"/>
          </a:p>
        </p:txBody>
      </p:sp>
      <p:sp>
        <p:nvSpPr>
          <p:cNvPr id="356364" name="Text Box 12"/>
          <p:cNvSpPr txBox="1">
            <a:spLocks noChangeArrowheads="1"/>
          </p:cNvSpPr>
          <p:nvPr/>
        </p:nvSpPr>
        <p:spPr bwMode="auto">
          <a:xfrm>
            <a:off x="508000" y="6227763"/>
            <a:ext cx="7849347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ja-JP" altLang="en-US" dirty="0">
                <a:solidFill>
                  <a:schemeClr val="hlink"/>
                </a:solidFill>
              </a:rPr>
              <a:t>関数プロトタイプなど，を</a:t>
            </a:r>
            <a:r>
              <a:rPr lang="en-US" altLang="ja-JP" b="1" dirty="0">
                <a:solidFill>
                  <a:schemeClr val="hlink"/>
                </a:solidFill>
                <a:latin typeface="Courier New" pitchFamily="49" charset="0"/>
              </a:rPr>
              <a:t>hello2.h</a:t>
            </a:r>
            <a:r>
              <a:rPr lang="ja-JP" altLang="en-US" dirty="0">
                <a:solidFill>
                  <a:schemeClr val="hlink"/>
                </a:solidFill>
              </a:rPr>
              <a:t>として，</a:t>
            </a:r>
            <a:r>
              <a:rPr lang="en-US" altLang="ja-JP" b="1" dirty="0">
                <a:solidFill>
                  <a:schemeClr val="hlink"/>
                </a:solidFill>
                <a:latin typeface="Courier New" pitchFamily="49" charset="0"/>
              </a:rPr>
              <a:t>hello2.c</a:t>
            </a:r>
            <a:r>
              <a:rPr lang="ja-JP" altLang="en-US" dirty="0">
                <a:solidFill>
                  <a:schemeClr val="hlink"/>
                </a:solidFill>
              </a:rPr>
              <a:t>と別のファイルに保存しておくこともできる．</a:t>
            </a:r>
            <a:r>
              <a:rPr lang="en-US" altLang="ja-JP" b="1" dirty="0">
                <a:solidFill>
                  <a:schemeClr val="hlink"/>
                </a:solidFill>
                <a:latin typeface="Courier New" pitchFamily="49" charset="0"/>
              </a:rPr>
              <a:t>hello2.c</a:t>
            </a:r>
            <a:r>
              <a:rPr lang="ja-JP" altLang="en-US" dirty="0">
                <a:solidFill>
                  <a:schemeClr val="hlink"/>
                </a:solidFill>
              </a:rPr>
              <a:t>は，</a:t>
            </a:r>
            <a:r>
              <a:rPr lang="en-US" altLang="ja-JP" b="1" dirty="0">
                <a:solidFill>
                  <a:schemeClr val="hlink"/>
                </a:solidFill>
                <a:latin typeface="Courier New" pitchFamily="49" charset="0"/>
              </a:rPr>
              <a:t>#include</a:t>
            </a:r>
            <a:r>
              <a:rPr lang="ja-JP" altLang="en-US" dirty="0">
                <a:solidFill>
                  <a:schemeClr val="hlink"/>
                </a:solidFill>
              </a:rPr>
              <a:t>を使って，</a:t>
            </a:r>
            <a:r>
              <a:rPr lang="en-US" altLang="ja-JP" b="1" dirty="0">
                <a:solidFill>
                  <a:schemeClr val="hlink"/>
                </a:solidFill>
                <a:latin typeface="Courier New" pitchFamily="49" charset="0"/>
              </a:rPr>
              <a:t>hello2.h</a:t>
            </a:r>
            <a:r>
              <a:rPr lang="ja-JP" altLang="en-US" dirty="0">
                <a:solidFill>
                  <a:schemeClr val="hlink"/>
                </a:solidFill>
              </a:rPr>
              <a:t>の中身を挿入する</a:t>
            </a:r>
          </a:p>
        </p:txBody>
      </p:sp>
    </p:spTree>
    <p:extLst>
      <p:ext uri="{BB962C8B-B14F-4D97-AF65-F5344CB8AC3E}">
        <p14:creationId xmlns:p14="http://schemas.microsoft.com/office/powerpoint/2010/main" val="16059406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50443-8B8D-4F6C-B3AE-8FCC785A7BE8}" type="slidenum">
              <a:rPr lang="en-US" altLang="ja-JP"/>
              <a:pPr/>
              <a:t>54</a:t>
            </a:fld>
            <a:endParaRPr lang="en-US" altLang="ja-JP"/>
          </a:p>
        </p:txBody>
      </p:sp>
      <p:sp>
        <p:nvSpPr>
          <p:cNvPr id="357378" name="Rectangle 2"/>
          <p:cNvSpPr>
            <a:spLocks noChangeArrowheads="1"/>
          </p:cNvSpPr>
          <p:nvPr/>
        </p:nvSpPr>
        <p:spPr bwMode="auto">
          <a:xfrm>
            <a:off x="571500" y="1417638"/>
            <a:ext cx="4572000" cy="4121150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#include &lt;stdio.h&gt;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b="1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#define N 10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b="1">
                <a:solidFill>
                  <a:srgbClr val="FF0000"/>
                </a:solidFill>
                <a:latin typeface="Courier New" pitchFamily="49" charset="0"/>
                <a:ea typeface="ＭＳ ゴシック" pitchFamily="49" charset="-128"/>
              </a:rPr>
              <a:t>void hello(int x, int y);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int main(void)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{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  hello(10, N);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  return 0;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}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void hello(int x, int y)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{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  if (x == y)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    printf("Hello, world1\n");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  else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    printf("Hello, world2\n");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}</a:t>
            </a:r>
          </a:p>
        </p:txBody>
      </p:sp>
      <p:sp>
        <p:nvSpPr>
          <p:cNvPr id="3573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#include</a:t>
            </a:r>
          </a:p>
        </p:txBody>
      </p:sp>
      <p:sp>
        <p:nvSpPr>
          <p:cNvPr id="357380" name="Text Box 4"/>
          <p:cNvSpPr txBox="1">
            <a:spLocks noChangeArrowheads="1"/>
          </p:cNvSpPr>
          <p:nvPr/>
        </p:nvSpPr>
        <p:spPr bwMode="auto">
          <a:xfrm>
            <a:off x="1938338" y="5659438"/>
            <a:ext cx="5267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ja-JP" altLang="en-US">
                <a:solidFill>
                  <a:schemeClr val="hlink"/>
                </a:solidFill>
              </a:rPr>
              <a:t>前ページのプログラムは，このプログラムと同一</a:t>
            </a:r>
          </a:p>
        </p:txBody>
      </p:sp>
    </p:spTree>
    <p:extLst>
      <p:ext uri="{BB962C8B-B14F-4D97-AF65-F5344CB8AC3E}">
        <p14:creationId xmlns:p14="http://schemas.microsoft.com/office/powerpoint/2010/main" val="31347068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222D-2D8B-4B88-898B-99D79AAB81CB}" type="slidenum">
              <a:rPr lang="en-US" altLang="ja-JP"/>
              <a:pPr/>
              <a:t>55</a:t>
            </a:fld>
            <a:endParaRPr lang="en-US" altLang="ja-JP"/>
          </a:p>
        </p:txBody>
      </p:sp>
      <p:sp>
        <p:nvSpPr>
          <p:cNvPr id="358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演習（提出不要）</a:t>
            </a:r>
          </a:p>
        </p:txBody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このスライドの</a:t>
            </a:r>
            <a:r>
              <a:rPr lang="en-US" altLang="ja-JP" dirty="0"/>
              <a:t>23</a:t>
            </a:r>
            <a:r>
              <a:rPr lang="ja-JP" altLang="en-US" dirty="0"/>
              <a:t>ページ目にある</a:t>
            </a:r>
            <a:r>
              <a:rPr lang="en-US" altLang="ja-JP" dirty="0"/>
              <a:t>hello2.c</a:t>
            </a:r>
            <a:r>
              <a:rPr lang="ja-JP" altLang="en-US" dirty="0"/>
              <a:t>と</a:t>
            </a:r>
            <a:r>
              <a:rPr lang="en-US" altLang="ja-JP" dirty="0"/>
              <a:t>hello2.h</a:t>
            </a:r>
            <a:r>
              <a:rPr lang="ja-JP" altLang="en-US" dirty="0"/>
              <a:t>を作成し，コンパイル</a:t>
            </a:r>
            <a:r>
              <a:rPr lang="en-US" altLang="ja-JP" dirty="0"/>
              <a:t>/</a:t>
            </a:r>
            <a:r>
              <a:rPr lang="ja-JP" altLang="en-US" dirty="0"/>
              <a:t>実行せよ</a:t>
            </a:r>
          </a:p>
          <a:p>
            <a:pPr lvl="1"/>
            <a:r>
              <a:rPr lang="ja-JP" altLang="en-US" dirty="0"/>
              <a:t>まず，</a:t>
            </a:r>
            <a:r>
              <a:rPr lang="en-US" altLang="ja-JP" dirty="0"/>
              <a:t>hello2.c</a:t>
            </a:r>
            <a:r>
              <a:rPr lang="ja-JP" altLang="en-US" dirty="0"/>
              <a:t>と</a:t>
            </a:r>
            <a:r>
              <a:rPr lang="en-US" altLang="ja-JP" dirty="0"/>
              <a:t>hello2.h</a:t>
            </a:r>
            <a:r>
              <a:rPr lang="ja-JP" altLang="en-US" dirty="0"/>
              <a:t>をエディタで入力</a:t>
            </a:r>
          </a:p>
          <a:p>
            <a:pPr lvl="1"/>
            <a:r>
              <a:rPr lang="ja-JP" altLang="en-US" dirty="0"/>
              <a:t>コンパイル</a:t>
            </a:r>
          </a:p>
          <a:p>
            <a:pPr lvl="2"/>
            <a:r>
              <a:rPr lang="en-US" altLang="ja-JP" dirty="0" err="1"/>
              <a:t>gcc</a:t>
            </a:r>
            <a:r>
              <a:rPr lang="en-US" altLang="ja-JP" dirty="0"/>
              <a:t> -o hello2 hello2.c</a:t>
            </a:r>
          </a:p>
          <a:p>
            <a:pPr lvl="1"/>
            <a:r>
              <a:rPr lang="ja-JP" altLang="en-US" dirty="0"/>
              <a:t>実行</a:t>
            </a:r>
          </a:p>
          <a:p>
            <a:pPr lvl="2"/>
            <a:r>
              <a:rPr lang="en-US" altLang="ja-JP" dirty="0"/>
              <a:t>./hello2</a:t>
            </a:r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8310690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FD8E8-C875-4CB2-8C66-8B93E5396CFC}" type="slidenum">
              <a:rPr lang="en-US" altLang="ja-JP"/>
              <a:pPr/>
              <a:t>56</a:t>
            </a:fld>
            <a:endParaRPr lang="en-US" altLang="ja-JP"/>
          </a:p>
        </p:txBody>
      </p:sp>
      <p:sp>
        <p:nvSpPr>
          <p:cNvPr id="350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ヘッダファイル</a:t>
            </a:r>
          </a:p>
        </p:txBody>
      </p:sp>
      <p:sp>
        <p:nvSpPr>
          <p:cNvPr id="350211" name="Rectangle 3"/>
          <p:cNvSpPr>
            <a:spLocks noChangeArrowheads="1"/>
          </p:cNvSpPr>
          <p:nvPr/>
        </p:nvSpPr>
        <p:spPr bwMode="auto">
          <a:xfrm>
            <a:off x="1050925" y="2259013"/>
            <a:ext cx="4572000" cy="2865437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#define N 100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endParaRPr lang="en-US" altLang="ja-JP" b="1">
              <a:latin typeface="Courier New" pitchFamily="49" charset="0"/>
              <a:ea typeface="ＭＳ ゴシック" pitchFamily="49" charset="-128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typedef struct point Point;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struct point {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  int x;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  int y;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};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endParaRPr lang="en-US" altLang="ja-JP" b="1">
              <a:latin typeface="Courier New" pitchFamily="49" charset="0"/>
              <a:ea typeface="ＭＳ ゴシック" pitchFamily="49" charset="-128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Point Point_add(Point, Point);</a:t>
            </a:r>
          </a:p>
        </p:txBody>
      </p:sp>
      <p:sp>
        <p:nvSpPr>
          <p:cNvPr id="350212" name="Text Box 4"/>
          <p:cNvSpPr txBox="1">
            <a:spLocks noChangeArrowheads="1"/>
          </p:cNvSpPr>
          <p:nvPr/>
        </p:nvSpPr>
        <p:spPr bwMode="auto">
          <a:xfrm>
            <a:off x="1046163" y="1830388"/>
            <a:ext cx="1752600" cy="37465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point.h</a:t>
            </a:r>
          </a:p>
        </p:txBody>
      </p:sp>
      <p:sp>
        <p:nvSpPr>
          <p:cNvPr id="350213" name="Line 5"/>
          <p:cNvSpPr>
            <a:spLocks noChangeShapeType="1"/>
          </p:cNvSpPr>
          <p:nvPr/>
        </p:nvSpPr>
        <p:spPr bwMode="auto">
          <a:xfrm flipH="1">
            <a:off x="2830513" y="1871663"/>
            <a:ext cx="1511300" cy="479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50214" name="Text Box 6"/>
          <p:cNvSpPr txBox="1">
            <a:spLocks noChangeArrowheads="1"/>
          </p:cNvSpPr>
          <p:nvPr/>
        </p:nvSpPr>
        <p:spPr bwMode="auto">
          <a:xfrm>
            <a:off x="4397375" y="1652588"/>
            <a:ext cx="17732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ja-JP" altLang="en-US"/>
              <a:t>定数</a:t>
            </a:r>
            <a:r>
              <a:rPr lang="en-US" altLang="ja-JP"/>
              <a:t>N</a:t>
            </a:r>
            <a:r>
              <a:rPr lang="ja-JP" altLang="en-US"/>
              <a:t>の定義</a:t>
            </a:r>
          </a:p>
        </p:txBody>
      </p:sp>
      <p:sp>
        <p:nvSpPr>
          <p:cNvPr id="350216" name="Text Box 8"/>
          <p:cNvSpPr txBox="1">
            <a:spLocks noChangeArrowheads="1"/>
          </p:cNvSpPr>
          <p:nvPr/>
        </p:nvSpPr>
        <p:spPr bwMode="auto">
          <a:xfrm>
            <a:off x="5588191" y="2667000"/>
            <a:ext cx="28336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ja-JP" altLang="en-US"/>
              <a:t>新しいデータ型の定義</a:t>
            </a:r>
          </a:p>
        </p:txBody>
      </p:sp>
      <p:sp>
        <p:nvSpPr>
          <p:cNvPr id="350217" name="Line 9"/>
          <p:cNvSpPr>
            <a:spLocks noChangeShapeType="1"/>
          </p:cNvSpPr>
          <p:nvPr/>
        </p:nvSpPr>
        <p:spPr bwMode="auto">
          <a:xfrm flipH="1">
            <a:off x="4572000" y="2884488"/>
            <a:ext cx="1004888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50218" name="Line 10"/>
          <p:cNvSpPr>
            <a:spLocks noChangeShapeType="1"/>
          </p:cNvSpPr>
          <p:nvPr/>
        </p:nvSpPr>
        <p:spPr bwMode="auto">
          <a:xfrm flipH="1" flipV="1">
            <a:off x="4894263" y="4959350"/>
            <a:ext cx="860425" cy="479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50219" name="Text Box 11"/>
          <p:cNvSpPr txBox="1">
            <a:spLocks noChangeArrowheads="1"/>
          </p:cNvSpPr>
          <p:nvPr/>
        </p:nvSpPr>
        <p:spPr bwMode="auto">
          <a:xfrm>
            <a:off x="5783263" y="5281613"/>
            <a:ext cx="177323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ja-JP" altLang="en-US"/>
              <a:t>関数プロトタイプ</a:t>
            </a:r>
          </a:p>
        </p:txBody>
      </p:sp>
    </p:spTree>
    <p:extLst>
      <p:ext uri="{BB962C8B-B14F-4D97-AF65-F5344CB8AC3E}">
        <p14:creationId xmlns:p14="http://schemas.microsoft.com/office/powerpoint/2010/main" val="16147584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EBBBE-4DAF-46D8-8B2E-076FC1DD63F8}" type="slidenum">
              <a:rPr lang="en-US" altLang="ja-JP"/>
              <a:pPr/>
              <a:t>57</a:t>
            </a:fld>
            <a:endParaRPr lang="en-US" altLang="ja-JP"/>
          </a:p>
        </p:txBody>
      </p:sp>
      <p:sp>
        <p:nvSpPr>
          <p:cNvPr id="352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ヘッダファイル</a:t>
            </a:r>
          </a:p>
        </p:txBody>
      </p:sp>
      <p:sp>
        <p:nvSpPr>
          <p:cNvPr id="352260" name="Rectangle 4"/>
          <p:cNvSpPr>
            <a:spLocks noChangeArrowheads="1"/>
          </p:cNvSpPr>
          <p:nvPr/>
        </p:nvSpPr>
        <p:spPr bwMode="auto">
          <a:xfrm>
            <a:off x="782638" y="1458913"/>
            <a:ext cx="4572000" cy="5272087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  <a:ea typeface="ＭＳ ゴシック" pitchFamily="49" charset="-128"/>
              </a:rPr>
              <a:t>#include &lt;stdio.h&gt;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  <a:ea typeface="ＭＳ ゴシック" pitchFamily="49" charset="-128"/>
              </a:rPr>
              <a:t>#include "point.h"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  <a:ea typeface="ＭＳ ゴシック" pitchFamily="49" charset="-128"/>
              </a:rPr>
              <a:t>int main(void)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  <a:ea typeface="ＭＳ ゴシック" pitchFamily="49" charset="-128"/>
              </a:rPr>
              <a:t>{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  <a:ea typeface="ＭＳ ゴシック" pitchFamily="49" charset="-128"/>
              </a:rPr>
              <a:t>  Point p1, p2, p3;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  <a:ea typeface="ＭＳ ゴシック" pitchFamily="49" charset="-128"/>
              </a:rPr>
              <a:t>  p1.x = N; p1.y = N;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  <a:ea typeface="ＭＳ ゴシック" pitchFamily="49" charset="-128"/>
              </a:rPr>
              <a:t>  p2.x = 1; p2.y = 2;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  <a:ea typeface="ＭＳ ゴシック" pitchFamily="49" charset="-128"/>
              </a:rPr>
              <a:t>  p3 = Point_add(p1, p2);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  <a:ea typeface="ＭＳ ゴシック" pitchFamily="49" charset="-128"/>
              </a:rPr>
              <a:t>  printf("%d %d\n", p3.x, p3.y);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  <a:ea typeface="ＭＳ ゴシック" pitchFamily="49" charset="-128"/>
              </a:rPr>
              <a:t>  return 0;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  <a:ea typeface="ＭＳ ゴシック" pitchFamily="49" charset="-128"/>
              </a:rPr>
              <a:t>}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endParaRPr lang="en-US" altLang="ja-JP" sz="1400" b="1">
              <a:latin typeface="Courier New" pitchFamily="49" charset="0"/>
              <a:ea typeface="ＭＳ ゴシック" pitchFamily="49" charset="-128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  <a:ea typeface="ＭＳ ゴシック" pitchFamily="49" charset="-128"/>
              </a:rPr>
              <a:t>Point Point_add(Point a, Point b)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  <a:ea typeface="ＭＳ ゴシック" pitchFamily="49" charset="-128"/>
              </a:rPr>
              <a:t>{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  <a:ea typeface="ＭＳ ゴシック" pitchFamily="49" charset="-128"/>
              </a:rPr>
              <a:t>  Point c;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  <a:ea typeface="ＭＳ ゴシック" pitchFamily="49" charset="-128"/>
              </a:rPr>
              <a:t>  c.x = a.x + b.x;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  <a:ea typeface="ＭＳ ゴシック" pitchFamily="49" charset="-128"/>
              </a:rPr>
              <a:t>  c.y = a.y + b.y;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  <a:ea typeface="ＭＳ ゴシック" pitchFamily="49" charset="-128"/>
              </a:rPr>
              <a:t>  return c;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sz="1400" b="1">
                <a:latin typeface="Courier New" pitchFamily="49" charset="0"/>
                <a:ea typeface="ＭＳ ゴシック" pitchFamily="49" charset="-128"/>
              </a:rPr>
              <a:t>}</a:t>
            </a:r>
          </a:p>
        </p:txBody>
      </p:sp>
      <p:sp>
        <p:nvSpPr>
          <p:cNvPr id="352261" name="Text Box 5"/>
          <p:cNvSpPr txBox="1">
            <a:spLocks noChangeArrowheads="1"/>
          </p:cNvSpPr>
          <p:nvPr/>
        </p:nvSpPr>
        <p:spPr bwMode="auto">
          <a:xfrm>
            <a:off x="450850" y="1111250"/>
            <a:ext cx="1752600" cy="37465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point.c</a:t>
            </a:r>
          </a:p>
        </p:txBody>
      </p:sp>
      <p:sp>
        <p:nvSpPr>
          <p:cNvPr id="352262" name="Rectangle 6"/>
          <p:cNvSpPr>
            <a:spLocks noChangeArrowheads="1"/>
          </p:cNvSpPr>
          <p:nvPr/>
        </p:nvSpPr>
        <p:spPr bwMode="auto">
          <a:xfrm>
            <a:off x="5719763" y="4140200"/>
            <a:ext cx="3203575" cy="1893888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$ ls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point.c point.h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$ gcc -o point point.c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$ ./point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101 102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  <a:ea typeface="ＭＳ ゴシック" pitchFamily="49" charset="-128"/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2019307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9DAA5-3C42-40F9-AACB-854B089A6DAD}" type="slidenum">
              <a:rPr lang="en-US" altLang="ja-JP"/>
              <a:pPr/>
              <a:t>58</a:t>
            </a:fld>
            <a:endParaRPr lang="en-US" altLang="ja-JP"/>
          </a:p>
        </p:txBody>
      </p:sp>
      <p:sp>
        <p:nvSpPr>
          <p:cNvPr id="359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コマンドラインによる引数</a:t>
            </a:r>
          </a:p>
        </p:txBody>
      </p:sp>
      <p:sp>
        <p:nvSpPr>
          <p:cNvPr id="359427" name="Rectangle 3"/>
          <p:cNvSpPr>
            <a:spLocks noChangeArrowheads="1"/>
          </p:cNvSpPr>
          <p:nvPr/>
        </p:nvSpPr>
        <p:spPr bwMode="auto">
          <a:xfrm>
            <a:off x="1685925" y="2687638"/>
            <a:ext cx="5857875" cy="1949450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000" b="1">
                <a:latin typeface="Courier New" pitchFamily="49" charset="0"/>
              </a:rPr>
              <a:t>$ gcc -o acc acc.c</a:t>
            </a:r>
          </a:p>
          <a:p>
            <a:r>
              <a:rPr lang="en-US" altLang="ja-JP" sz="2000" b="1">
                <a:latin typeface="Courier New" pitchFamily="49" charset="0"/>
              </a:rPr>
              <a:t>$ ./</a:t>
            </a:r>
            <a:r>
              <a:rPr lang="fr-FR" altLang="ja-JP" sz="2000" b="1">
                <a:latin typeface="Courier New" pitchFamily="49" charset="0"/>
              </a:rPr>
              <a:t>acc </a:t>
            </a:r>
            <a:r>
              <a:rPr lang="fr-FR" altLang="ja-JP" sz="2000" b="1">
                <a:solidFill>
                  <a:srgbClr val="FF0000"/>
                </a:solidFill>
                <a:latin typeface="Courier New" pitchFamily="49" charset="0"/>
              </a:rPr>
              <a:t>10</a:t>
            </a:r>
          </a:p>
          <a:p>
            <a:r>
              <a:rPr lang="fr-FR" altLang="ja-JP" sz="2000" b="1">
                <a:latin typeface="Courier New" pitchFamily="49" charset="0"/>
              </a:rPr>
              <a:t>sum = 55</a:t>
            </a:r>
            <a:endParaRPr lang="en-US" altLang="ja-JP" sz="2000" b="1">
              <a:latin typeface="Courier New" pitchFamily="49" charset="0"/>
            </a:endParaRPr>
          </a:p>
          <a:p>
            <a:r>
              <a:rPr lang="en-US" altLang="ja-JP" sz="2000" b="1">
                <a:latin typeface="Courier New" pitchFamily="49" charset="0"/>
              </a:rPr>
              <a:t>$ ./acc </a:t>
            </a:r>
            <a:r>
              <a:rPr lang="en-US" altLang="ja-JP" sz="2000" b="1">
                <a:solidFill>
                  <a:srgbClr val="FF0000"/>
                </a:solidFill>
                <a:latin typeface="Courier New" pitchFamily="49" charset="0"/>
              </a:rPr>
              <a:t>100</a:t>
            </a:r>
          </a:p>
          <a:p>
            <a:r>
              <a:rPr lang="en-US" altLang="ja-JP" sz="2000" b="1">
                <a:latin typeface="Courier New" pitchFamily="49" charset="0"/>
              </a:rPr>
              <a:t>sum = 5050</a:t>
            </a:r>
          </a:p>
          <a:p>
            <a:r>
              <a:rPr lang="en-US" altLang="ja-JP" sz="2000" b="1">
                <a:latin typeface="Courier New" pitchFamily="49" charset="0"/>
              </a:rPr>
              <a:t>$</a:t>
            </a:r>
          </a:p>
        </p:txBody>
      </p:sp>
      <p:sp>
        <p:nvSpPr>
          <p:cNvPr id="359428" name="Line 4"/>
          <p:cNvSpPr>
            <a:spLocks noChangeShapeType="1"/>
          </p:cNvSpPr>
          <p:nvPr/>
        </p:nvSpPr>
        <p:spPr bwMode="auto">
          <a:xfrm flipV="1">
            <a:off x="1847850" y="3686175"/>
            <a:ext cx="1008063" cy="1152525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59429" name="Text Box 5"/>
          <p:cNvSpPr txBox="1">
            <a:spLocks noChangeArrowheads="1"/>
          </p:cNvSpPr>
          <p:nvPr/>
        </p:nvSpPr>
        <p:spPr bwMode="auto">
          <a:xfrm>
            <a:off x="3209925" y="5241925"/>
            <a:ext cx="574833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ja-JP" altLang="en-US" sz="1800">
                <a:solidFill>
                  <a:srgbClr val="FF0000"/>
                </a:solidFill>
              </a:rPr>
              <a:t>コマンドラインからタイプした，この「</a:t>
            </a:r>
            <a:r>
              <a:rPr lang="en-US" altLang="ja-JP" sz="1800">
                <a:solidFill>
                  <a:srgbClr val="FF0000"/>
                </a:solidFill>
              </a:rPr>
              <a:t>10</a:t>
            </a:r>
            <a:r>
              <a:rPr lang="ja-JP" altLang="en-US" sz="1800">
                <a:solidFill>
                  <a:srgbClr val="FF0000"/>
                </a:solidFill>
              </a:rPr>
              <a:t>」という数字をプログラムで使いたい．どうすればいいか？</a:t>
            </a:r>
          </a:p>
        </p:txBody>
      </p:sp>
      <p:sp>
        <p:nvSpPr>
          <p:cNvPr id="359430" name="Line 6"/>
          <p:cNvSpPr>
            <a:spLocks noChangeShapeType="1"/>
          </p:cNvSpPr>
          <p:nvPr/>
        </p:nvSpPr>
        <p:spPr bwMode="auto">
          <a:xfrm flipH="1" flipV="1">
            <a:off x="3201988" y="3338513"/>
            <a:ext cx="1530350" cy="177165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59431" name="Text Box 7"/>
          <p:cNvSpPr txBox="1">
            <a:spLocks noChangeArrowheads="1"/>
          </p:cNvSpPr>
          <p:nvPr/>
        </p:nvSpPr>
        <p:spPr bwMode="auto">
          <a:xfrm>
            <a:off x="328613" y="4848225"/>
            <a:ext cx="3082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1800">
                <a:solidFill>
                  <a:schemeClr val="hlink"/>
                </a:solidFill>
              </a:rPr>
              <a:t>1</a:t>
            </a:r>
            <a:r>
              <a:rPr lang="ja-JP" altLang="en-US" sz="1800">
                <a:solidFill>
                  <a:schemeClr val="hlink"/>
                </a:solidFill>
              </a:rPr>
              <a:t>から</a:t>
            </a:r>
            <a:r>
              <a:rPr lang="en-US" altLang="ja-JP" sz="1800">
                <a:solidFill>
                  <a:srgbClr val="FF0000"/>
                </a:solidFill>
              </a:rPr>
              <a:t>10</a:t>
            </a:r>
            <a:r>
              <a:rPr lang="ja-JP" altLang="en-US" sz="1800">
                <a:solidFill>
                  <a:schemeClr val="hlink"/>
                </a:solidFill>
              </a:rPr>
              <a:t>までの和を計算した</a:t>
            </a:r>
          </a:p>
        </p:txBody>
      </p:sp>
      <p:sp>
        <p:nvSpPr>
          <p:cNvPr id="359432" name="Line 8"/>
          <p:cNvSpPr>
            <a:spLocks noChangeShapeType="1"/>
          </p:cNvSpPr>
          <p:nvPr/>
        </p:nvSpPr>
        <p:spPr bwMode="auto">
          <a:xfrm flipV="1">
            <a:off x="2230438" y="4249738"/>
            <a:ext cx="841375" cy="139700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59433" name="Text Box 9"/>
          <p:cNvSpPr txBox="1">
            <a:spLocks noChangeArrowheads="1"/>
          </p:cNvSpPr>
          <p:nvPr/>
        </p:nvSpPr>
        <p:spPr bwMode="auto">
          <a:xfrm>
            <a:off x="196850" y="5630863"/>
            <a:ext cx="30829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1800">
                <a:solidFill>
                  <a:schemeClr val="hlink"/>
                </a:solidFill>
              </a:rPr>
              <a:t>1</a:t>
            </a:r>
            <a:r>
              <a:rPr lang="ja-JP" altLang="en-US" sz="1800">
                <a:solidFill>
                  <a:schemeClr val="hlink"/>
                </a:solidFill>
              </a:rPr>
              <a:t>から</a:t>
            </a:r>
            <a:r>
              <a:rPr lang="en-US" altLang="ja-JP" sz="1800">
                <a:solidFill>
                  <a:srgbClr val="FF0000"/>
                </a:solidFill>
              </a:rPr>
              <a:t>100</a:t>
            </a:r>
            <a:r>
              <a:rPr lang="ja-JP" altLang="en-US" sz="1800">
                <a:solidFill>
                  <a:schemeClr val="hlink"/>
                </a:solidFill>
              </a:rPr>
              <a:t>までの和を計算した</a:t>
            </a:r>
          </a:p>
        </p:txBody>
      </p:sp>
    </p:spTree>
    <p:extLst>
      <p:ext uri="{BB962C8B-B14F-4D97-AF65-F5344CB8AC3E}">
        <p14:creationId xmlns:p14="http://schemas.microsoft.com/office/powerpoint/2010/main" val="28730220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3ABD-1F4A-497E-B9D9-8B4C9AE627FA}" type="slidenum">
              <a:rPr lang="en-US" altLang="ja-JP"/>
              <a:pPr/>
              <a:t>59</a:t>
            </a:fld>
            <a:endParaRPr lang="en-US" altLang="ja-JP"/>
          </a:p>
        </p:txBody>
      </p:sp>
      <p:sp>
        <p:nvSpPr>
          <p:cNvPr id="360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コマンドラインによる引数</a:t>
            </a:r>
          </a:p>
        </p:txBody>
      </p:sp>
      <p:sp>
        <p:nvSpPr>
          <p:cNvPr id="360451" name="Text Box 3"/>
          <p:cNvSpPr txBox="1">
            <a:spLocks noChangeArrowheads="1"/>
          </p:cNvSpPr>
          <p:nvPr/>
        </p:nvSpPr>
        <p:spPr bwMode="auto">
          <a:xfrm>
            <a:off x="1141413" y="1482725"/>
            <a:ext cx="5237162" cy="32639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sz="2000" b="1">
                <a:latin typeface="Courier New" pitchFamily="49" charset="0"/>
              </a:rPr>
              <a:t>#include &lt;stdio.h&gt;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sz="2000" b="1">
                <a:solidFill>
                  <a:srgbClr val="FF0000"/>
                </a:solidFill>
                <a:latin typeface="Courier New" pitchFamily="49" charset="0"/>
              </a:rPr>
              <a:t>#include &lt;stdlib.h&gt;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sz="2000" b="1">
                <a:latin typeface="Courier New" pitchFamily="49" charset="0"/>
              </a:rPr>
              <a:t>int main(int argc, char *argv[])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sz="2000" b="1">
                <a:latin typeface="Courier New" pitchFamily="49" charset="0"/>
              </a:rPr>
              <a:t>{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sz="2000" b="1">
                <a:latin typeface="Courier New" pitchFamily="49" charset="0"/>
              </a:rPr>
              <a:t>  int n;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sz="2000" b="1">
                <a:latin typeface="Courier New" pitchFamily="49" charset="0"/>
              </a:rPr>
              <a:t>  </a:t>
            </a:r>
            <a:r>
              <a:rPr kumimoji="0" lang="en-US" altLang="ja-JP" sz="2000" b="1">
                <a:solidFill>
                  <a:srgbClr val="FF0000"/>
                </a:solidFill>
                <a:latin typeface="Courier New" pitchFamily="49" charset="0"/>
              </a:rPr>
              <a:t>n = atoi(argv[1]);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sz="2000" b="1">
                <a:latin typeface="Courier New" pitchFamily="49" charset="0"/>
              </a:rPr>
              <a:t>  printf("n = %d\n", n);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sz="2000" b="1">
                <a:latin typeface="Courier New" pitchFamily="49" charset="0"/>
              </a:rPr>
              <a:t>  return 0;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-US" altLang="ja-JP" sz="2000" b="1">
                <a:latin typeface="Courier New" pitchFamily="49" charset="0"/>
              </a:rPr>
              <a:t>}</a:t>
            </a:r>
          </a:p>
        </p:txBody>
      </p:sp>
      <p:sp>
        <p:nvSpPr>
          <p:cNvPr id="360452" name="Rectangle 4"/>
          <p:cNvSpPr>
            <a:spLocks noChangeArrowheads="1"/>
          </p:cNvSpPr>
          <p:nvPr/>
        </p:nvSpPr>
        <p:spPr bwMode="auto">
          <a:xfrm>
            <a:off x="571500" y="1108075"/>
            <a:ext cx="15287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b="1" dirty="0">
                <a:latin typeface="Courier New" pitchFamily="49" charset="0"/>
              </a:rPr>
              <a:t>sample5-8.c</a:t>
            </a:r>
          </a:p>
        </p:txBody>
      </p:sp>
      <p:sp>
        <p:nvSpPr>
          <p:cNvPr id="360453" name="Rectangle 5"/>
          <p:cNvSpPr>
            <a:spLocks noChangeArrowheads="1"/>
          </p:cNvSpPr>
          <p:nvPr/>
        </p:nvSpPr>
        <p:spPr bwMode="auto">
          <a:xfrm>
            <a:off x="2871788" y="5094288"/>
            <a:ext cx="5857875" cy="1330325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000" b="1">
                <a:latin typeface="Courier New" pitchFamily="49" charset="0"/>
              </a:rPr>
              <a:t>$ gcc -o sample5-8 samle5-8.c</a:t>
            </a:r>
          </a:p>
          <a:p>
            <a:r>
              <a:rPr lang="en-US" altLang="ja-JP" sz="2000" b="1">
                <a:latin typeface="Courier New" pitchFamily="49" charset="0"/>
              </a:rPr>
              <a:t>$ ./</a:t>
            </a:r>
            <a:r>
              <a:rPr lang="fr-FR" altLang="ja-JP" sz="2000" b="1">
                <a:latin typeface="Courier New" pitchFamily="49" charset="0"/>
              </a:rPr>
              <a:t>sample5-8 </a:t>
            </a:r>
            <a:r>
              <a:rPr lang="fr-FR" altLang="ja-JP" sz="2000" b="1">
                <a:solidFill>
                  <a:srgbClr val="FF0000"/>
                </a:solidFill>
                <a:latin typeface="Courier New" pitchFamily="49" charset="0"/>
              </a:rPr>
              <a:t>10</a:t>
            </a:r>
          </a:p>
          <a:p>
            <a:r>
              <a:rPr lang="fr-FR" altLang="ja-JP" sz="2000" b="1">
                <a:solidFill>
                  <a:srgbClr val="FF0000"/>
                </a:solidFill>
                <a:latin typeface="Courier New" pitchFamily="49" charset="0"/>
              </a:rPr>
              <a:t>n = 10</a:t>
            </a:r>
            <a:endParaRPr lang="en-US" altLang="ja-JP" sz="2000" b="1">
              <a:solidFill>
                <a:srgbClr val="FF0000"/>
              </a:solidFill>
              <a:latin typeface="Courier New" pitchFamily="49" charset="0"/>
            </a:endParaRPr>
          </a:p>
          <a:p>
            <a:r>
              <a:rPr lang="en-US" altLang="ja-JP" sz="2000" b="1">
                <a:latin typeface="Courier New" pitchFamily="49" charset="0"/>
              </a:rPr>
              <a:t>$</a:t>
            </a:r>
          </a:p>
        </p:txBody>
      </p:sp>
      <p:sp>
        <p:nvSpPr>
          <p:cNvPr id="360454" name="AutoShape 6"/>
          <p:cNvSpPr>
            <a:spLocks/>
          </p:cNvSpPr>
          <p:nvPr/>
        </p:nvSpPr>
        <p:spPr bwMode="auto">
          <a:xfrm>
            <a:off x="4572000" y="1149350"/>
            <a:ext cx="3978275" cy="609600"/>
          </a:xfrm>
          <a:prstGeom prst="borderCallout1">
            <a:avLst>
              <a:gd name="adj1" fmla="val 18750"/>
              <a:gd name="adj2" fmla="val -1917"/>
              <a:gd name="adj3" fmla="val 107292"/>
              <a:gd name="adj4" fmla="val -1065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ja-JP" b="1">
                <a:latin typeface="Courier New" pitchFamily="49" charset="0"/>
              </a:rPr>
              <a:t>atoi</a:t>
            </a:r>
            <a:r>
              <a:rPr lang="ja-JP" altLang="en-US"/>
              <a:t>関数を使うときは，</a:t>
            </a:r>
          </a:p>
          <a:p>
            <a:pPr algn="ctr"/>
            <a:r>
              <a:rPr lang="en-US" altLang="ja-JP" b="1">
                <a:latin typeface="Courier New" pitchFamily="49" charset="0"/>
              </a:rPr>
              <a:t>#include &lt;stdlib.h&gt;</a:t>
            </a:r>
            <a:r>
              <a:rPr lang="ja-JP" altLang="en-US"/>
              <a:t>が必要</a:t>
            </a:r>
          </a:p>
        </p:txBody>
      </p:sp>
      <p:sp>
        <p:nvSpPr>
          <p:cNvPr id="360455" name="AutoShape 7"/>
          <p:cNvSpPr>
            <a:spLocks/>
          </p:cNvSpPr>
          <p:nvPr/>
        </p:nvSpPr>
        <p:spPr bwMode="auto">
          <a:xfrm>
            <a:off x="4891088" y="4302125"/>
            <a:ext cx="3978275" cy="609600"/>
          </a:xfrm>
          <a:prstGeom prst="borderCallout1">
            <a:avLst>
              <a:gd name="adj1" fmla="val 18750"/>
              <a:gd name="adj2" fmla="val -1917"/>
              <a:gd name="adj3" fmla="val -125259"/>
              <a:gd name="adj4" fmla="val -7765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ja-JP" b="1">
                <a:latin typeface="Courier New" pitchFamily="49" charset="0"/>
              </a:rPr>
              <a:t>n</a:t>
            </a:r>
            <a:r>
              <a:rPr lang="ja-JP" altLang="en-US"/>
              <a:t>にコマンドラインから与えた数を代入することができる</a:t>
            </a:r>
            <a:r>
              <a:rPr lang="en-US" altLang="ja-JP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8047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25C3-142C-4E96-A870-B3F27F5F6B12}" type="slidenum">
              <a:rPr lang="en-US" altLang="ja-JP"/>
              <a:pPr/>
              <a:t>6</a:t>
            </a:fld>
            <a:endParaRPr lang="en-US" altLang="ja-JP"/>
          </a:p>
        </p:txBody>
      </p:sp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1</a:t>
            </a:r>
            <a:r>
              <a:rPr lang="ja-JP" altLang="en-US"/>
              <a:t>次元配列</a:t>
            </a:r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型 変数名</a:t>
            </a:r>
            <a:r>
              <a:rPr lang="en-US" altLang="ja-JP"/>
              <a:t>[</a:t>
            </a:r>
            <a:r>
              <a:rPr lang="ja-JP" altLang="en-US"/>
              <a:t>サイズ</a:t>
            </a:r>
            <a:r>
              <a:rPr lang="en-US" altLang="ja-JP"/>
              <a:t>];</a:t>
            </a:r>
          </a:p>
          <a:p>
            <a:pPr lvl="1"/>
            <a:r>
              <a:rPr lang="en-US" altLang="ja-JP" b="1">
                <a:latin typeface="Courier New" pitchFamily="49" charset="0"/>
              </a:rPr>
              <a:t>int myarray[20];</a:t>
            </a:r>
          </a:p>
          <a:p>
            <a:pPr lvl="2"/>
            <a:r>
              <a:rPr lang="en-US" altLang="ja-JP"/>
              <a:t>int</a:t>
            </a:r>
            <a:r>
              <a:rPr lang="ja-JP" altLang="en-US"/>
              <a:t>型の変数が</a:t>
            </a:r>
            <a:r>
              <a:rPr lang="en-US" altLang="ja-JP"/>
              <a:t>20</a:t>
            </a:r>
            <a:r>
              <a:rPr lang="ja-JP" altLang="en-US"/>
              <a:t>個定義された．それぞれの要素は，</a:t>
            </a:r>
            <a:r>
              <a:rPr lang="en-US" altLang="ja-JP" b="1">
                <a:latin typeface="Courier New" pitchFamily="49" charset="0"/>
              </a:rPr>
              <a:t>myarray[5]</a:t>
            </a:r>
            <a:r>
              <a:rPr lang="ja-JP" altLang="en-US"/>
              <a:t>などのように使用される</a:t>
            </a:r>
          </a:p>
          <a:p>
            <a:pPr lvl="2"/>
            <a:r>
              <a:rPr lang="ja-JP" altLang="en-US"/>
              <a:t>配列の添字は，</a:t>
            </a:r>
            <a:r>
              <a:rPr lang="en-US" altLang="ja-JP"/>
              <a:t>0</a:t>
            </a:r>
            <a:r>
              <a:rPr lang="ja-JP" altLang="en-US"/>
              <a:t>から</a:t>
            </a:r>
            <a:r>
              <a:rPr lang="en-US" altLang="ja-JP"/>
              <a:t>19</a:t>
            </a:r>
            <a:r>
              <a:rPr lang="ja-JP" altLang="en-US"/>
              <a:t>まで</a:t>
            </a:r>
          </a:p>
          <a:p>
            <a:pPr lvl="3"/>
            <a:r>
              <a:rPr lang="en-US" altLang="ja-JP" b="1">
                <a:latin typeface="Courier New" pitchFamily="49" charset="0"/>
              </a:rPr>
              <a:t>myarray[0]</a:t>
            </a:r>
            <a:r>
              <a:rPr lang="ja-JP" altLang="en-US"/>
              <a:t>から </a:t>
            </a:r>
            <a:r>
              <a:rPr lang="en-US" altLang="ja-JP" b="1">
                <a:latin typeface="Courier New" pitchFamily="49" charset="0"/>
              </a:rPr>
              <a:t>myarray[19]</a:t>
            </a:r>
            <a:r>
              <a:rPr lang="ja-JP" altLang="en-US"/>
              <a:t>までの</a:t>
            </a:r>
            <a:r>
              <a:rPr lang="en-US" altLang="ja-JP"/>
              <a:t>20</a:t>
            </a:r>
            <a:r>
              <a:rPr lang="ja-JP" altLang="en-US"/>
              <a:t>個</a:t>
            </a:r>
          </a:p>
        </p:txBody>
      </p:sp>
    </p:spTree>
    <p:extLst>
      <p:ext uri="{BB962C8B-B14F-4D97-AF65-F5344CB8AC3E}">
        <p14:creationId xmlns:p14="http://schemas.microsoft.com/office/powerpoint/2010/main" val="14262475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D4304-898B-42EA-A4D7-3F7106B857FB}" type="slidenum">
              <a:rPr lang="en-US" altLang="ja-JP"/>
              <a:pPr/>
              <a:t>60</a:t>
            </a:fld>
            <a:endParaRPr lang="en-US" altLang="ja-JP"/>
          </a:p>
        </p:txBody>
      </p:sp>
      <p:sp>
        <p:nvSpPr>
          <p:cNvPr id="373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その他 </a:t>
            </a:r>
            <a:r>
              <a:rPr lang="en-US" altLang="ja-JP"/>
              <a:t>- C</a:t>
            </a:r>
            <a:r>
              <a:rPr lang="ja-JP" altLang="en-US"/>
              <a:t>言語でよくある記述</a:t>
            </a:r>
          </a:p>
        </p:txBody>
      </p:sp>
      <p:sp>
        <p:nvSpPr>
          <p:cNvPr id="373763" name="Rectangle 3"/>
          <p:cNvSpPr>
            <a:spLocks noChangeArrowheads="1"/>
          </p:cNvSpPr>
          <p:nvPr/>
        </p:nvSpPr>
        <p:spPr bwMode="auto">
          <a:xfrm>
            <a:off x="2238375" y="1779588"/>
            <a:ext cx="1763713" cy="2052637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1800" b="1">
                <a:latin typeface="Courier New" pitchFamily="49" charset="0"/>
              </a:rPr>
              <a:t>int a;</a:t>
            </a:r>
          </a:p>
          <a:p>
            <a:endParaRPr lang="en-US" altLang="ja-JP" sz="1800" b="1">
              <a:latin typeface="Courier New" pitchFamily="49" charset="0"/>
            </a:endParaRPr>
          </a:p>
          <a:p>
            <a:r>
              <a:rPr lang="en-US" altLang="ja-JP" sz="1800" b="1">
                <a:latin typeface="Courier New" pitchFamily="49" charset="0"/>
              </a:rPr>
              <a:t>if </a:t>
            </a:r>
            <a:r>
              <a:rPr lang="en-US" altLang="ja-JP" sz="1800" b="1">
                <a:solidFill>
                  <a:srgbClr val="FF0000"/>
                </a:solidFill>
                <a:latin typeface="Courier New" pitchFamily="49" charset="0"/>
              </a:rPr>
              <a:t>(a)</a:t>
            </a:r>
            <a:r>
              <a:rPr lang="en-US" altLang="ja-JP" sz="1800" b="1">
                <a:latin typeface="Courier New" pitchFamily="49" charset="0"/>
              </a:rPr>
              <a:t> {</a:t>
            </a:r>
          </a:p>
          <a:p>
            <a:r>
              <a:rPr lang="en-US" altLang="ja-JP" sz="1800" b="1">
                <a:latin typeface="Courier New" pitchFamily="49" charset="0"/>
              </a:rPr>
              <a:t>    ...</a:t>
            </a:r>
          </a:p>
          <a:p>
            <a:r>
              <a:rPr lang="en-US" altLang="ja-JP" sz="1800" b="1">
                <a:latin typeface="Courier New" pitchFamily="49" charset="0"/>
              </a:rPr>
              <a:t>} else {</a:t>
            </a:r>
          </a:p>
          <a:p>
            <a:r>
              <a:rPr lang="en-US" altLang="ja-JP" sz="1800" b="1">
                <a:latin typeface="Courier New" pitchFamily="49" charset="0"/>
              </a:rPr>
              <a:t>    ...</a:t>
            </a:r>
          </a:p>
          <a:p>
            <a:r>
              <a:rPr lang="en-US" altLang="ja-JP" sz="1800" b="1">
                <a:latin typeface="Courier New" pitchFamily="49" charset="0"/>
              </a:rPr>
              <a:t>}</a:t>
            </a:r>
          </a:p>
        </p:txBody>
      </p:sp>
      <p:sp>
        <p:nvSpPr>
          <p:cNvPr id="373764" name="Rectangle 4"/>
          <p:cNvSpPr>
            <a:spLocks noChangeArrowheads="1"/>
          </p:cNvSpPr>
          <p:nvPr/>
        </p:nvSpPr>
        <p:spPr bwMode="auto">
          <a:xfrm>
            <a:off x="5080000" y="1779588"/>
            <a:ext cx="3048000" cy="2052637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1800" b="1">
                <a:latin typeface="Courier New" pitchFamily="49" charset="0"/>
              </a:rPr>
              <a:t>int a;</a:t>
            </a:r>
          </a:p>
          <a:p>
            <a:endParaRPr lang="en-US" altLang="ja-JP" sz="1800" b="1">
              <a:latin typeface="Courier New" pitchFamily="49" charset="0"/>
            </a:endParaRPr>
          </a:p>
          <a:p>
            <a:r>
              <a:rPr lang="en-US" altLang="ja-JP" sz="1800" b="1">
                <a:latin typeface="Courier New" pitchFamily="49" charset="0"/>
              </a:rPr>
              <a:t>if </a:t>
            </a:r>
            <a:r>
              <a:rPr lang="en-US" altLang="ja-JP" sz="1800" b="1">
                <a:solidFill>
                  <a:srgbClr val="FF0000"/>
                </a:solidFill>
                <a:latin typeface="Courier New" pitchFamily="49" charset="0"/>
              </a:rPr>
              <a:t>(a != 0)</a:t>
            </a:r>
            <a:r>
              <a:rPr lang="en-US" altLang="ja-JP" sz="1800" b="1">
                <a:latin typeface="Courier New" pitchFamily="49" charset="0"/>
              </a:rPr>
              <a:t> {</a:t>
            </a:r>
          </a:p>
          <a:p>
            <a:r>
              <a:rPr lang="en-US" altLang="ja-JP" sz="1800" b="1">
                <a:latin typeface="Courier New" pitchFamily="49" charset="0"/>
              </a:rPr>
              <a:t>    ...</a:t>
            </a:r>
          </a:p>
          <a:p>
            <a:r>
              <a:rPr lang="en-US" altLang="ja-JP" sz="1800" b="1">
                <a:latin typeface="Courier New" pitchFamily="49" charset="0"/>
              </a:rPr>
              <a:t>} else {</a:t>
            </a:r>
          </a:p>
          <a:p>
            <a:r>
              <a:rPr lang="en-US" altLang="ja-JP" sz="1800" b="1">
                <a:latin typeface="Courier New" pitchFamily="49" charset="0"/>
              </a:rPr>
              <a:t>    ...</a:t>
            </a:r>
          </a:p>
          <a:p>
            <a:r>
              <a:rPr lang="en-US" altLang="ja-JP" sz="1800" b="1">
                <a:latin typeface="Courier New" pitchFamily="49" charset="0"/>
              </a:rPr>
              <a:t>}</a:t>
            </a:r>
          </a:p>
        </p:txBody>
      </p:sp>
      <p:sp>
        <p:nvSpPr>
          <p:cNvPr id="373765" name="Text Box 5"/>
          <p:cNvSpPr txBox="1">
            <a:spLocks noChangeArrowheads="1"/>
          </p:cNvSpPr>
          <p:nvPr/>
        </p:nvSpPr>
        <p:spPr bwMode="auto">
          <a:xfrm>
            <a:off x="4289425" y="2576513"/>
            <a:ext cx="565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 b="1"/>
              <a:t>=</a:t>
            </a:r>
          </a:p>
        </p:txBody>
      </p:sp>
      <p:sp>
        <p:nvSpPr>
          <p:cNvPr id="373770" name="Rectangle 10"/>
          <p:cNvSpPr>
            <a:spLocks noChangeArrowheads="1"/>
          </p:cNvSpPr>
          <p:nvPr/>
        </p:nvSpPr>
        <p:spPr bwMode="auto">
          <a:xfrm>
            <a:off x="2222500" y="4275138"/>
            <a:ext cx="1763713" cy="2052637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1800" b="1">
                <a:latin typeface="Courier New" pitchFamily="49" charset="0"/>
              </a:rPr>
              <a:t>int a;</a:t>
            </a:r>
          </a:p>
          <a:p>
            <a:endParaRPr lang="en-US" altLang="ja-JP" sz="1800" b="1">
              <a:latin typeface="Courier New" pitchFamily="49" charset="0"/>
            </a:endParaRPr>
          </a:p>
          <a:p>
            <a:r>
              <a:rPr lang="en-US" altLang="ja-JP" sz="1800" b="1">
                <a:latin typeface="Courier New" pitchFamily="49" charset="0"/>
              </a:rPr>
              <a:t>if </a:t>
            </a:r>
            <a:r>
              <a:rPr lang="en-US" altLang="ja-JP" sz="1800" b="1">
                <a:solidFill>
                  <a:srgbClr val="FF0000"/>
                </a:solidFill>
                <a:latin typeface="Courier New" pitchFamily="49" charset="0"/>
              </a:rPr>
              <a:t>(!a)</a:t>
            </a:r>
            <a:r>
              <a:rPr lang="en-US" altLang="ja-JP" sz="1800" b="1">
                <a:latin typeface="Courier New" pitchFamily="49" charset="0"/>
              </a:rPr>
              <a:t> {</a:t>
            </a:r>
          </a:p>
          <a:p>
            <a:r>
              <a:rPr lang="en-US" altLang="ja-JP" sz="1800" b="1">
                <a:latin typeface="Courier New" pitchFamily="49" charset="0"/>
              </a:rPr>
              <a:t>    ...</a:t>
            </a:r>
          </a:p>
          <a:p>
            <a:r>
              <a:rPr lang="en-US" altLang="ja-JP" sz="1800" b="1">
                <a:latin typeface="Courier New" pitchFamily="49" charset="0"/>
              </a:rPr>
              <a:t>} else {</a:t>
            </a:r>
          </a:p>
          <a:p>
            <a:r>
              <a:rPr lang="en-US" altLang="ja-JP" sz="1800" b="1">
                <a:latin typeface="Courier New" pitchFamily="49" charset="0"/>
              </a:rPr>
              <a:t>    ...</a:t>
            </a:r>
          </a:p>
          <a:p>
            <a:r>
              <a:rPr lang="en-US" altLang="ja-JP" sz="1800" b="1">
                <a:latin typeface="Courier New" pitchFamily="49" charset="0"/>
              </a:rPr>
              <a:t>}</a:t>
            </a:r>
          </a:p>
        </p:txBody>
      </p:sp>
      <p:sp>
        <p:nvSpPr>
          <p:cNvPr id="373771" name="Rectangle 11"/>
          <p:cNvSpPr>
            <a:spLocks noChangeArrowheads="1"/>
          </p:cNvSpPr>
          <p:nvPr/>
        </p:nvSpPr>
        <p:spPr bwMode="auto">
          <a:xfrm>
            <a:off x="5064125" y="4275138"/>
            <a:ext cx="3048000" cy="2052637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1800" b="1">
                <a:latin typeface="Courier New" pitchFamily="49" charset="0"/>
              </a:rPr>
              <a:t>int a;</a:t>
            </a:r>
          </a:p>
          <a:p>
            <a:endParaRPr lang="en-US" altLang="ja-JP" sz="1800" b="1">
              <a:latin typeface="Courier New" pitchFamily="49" charset="0"/>
            </a:endParaRPr>
          </a:p>
          <a:p>
            <a:r>
              <a:rPr lang="en-US" altLang="ja-JP" sz="1800" b="1">
                <a:latin typeface="Courier New" pitchFamily="49" charset="0"/>
              </a:rPr>
              <a:t>if </a:t>
            </a:r>
            <a:r>
              <a:rPr lang="en-US" altLang="ja-JP" sz="1800" b="1">
                <a:solidFill>
                  <a:srgbClr val="FF0000"/>
                </a:solidFill>
                <a:latin typeface="Courier New" pitchFamily="49" charset="0"/>
              </a:rPr>
              <a:t>(a == 0)</a:t>
            </a:r>
            <a:r>
              <a:rPr lang="en-US" altLang="ja-JP" sz="1800" b="1">
                <a:latin typeface="Courier New" pitchFamily="49" charset="0"/>
              </a:rPr>
              <a:t> {</a:t>
            </a:r>
          </a:p>
          <a:p>
            <a:r>
              <a:rPr lang="en-US" altLang="ja-JP" sz="1800" b="1">
                <a:latin typeface="Courier New" pitchFamily="49" charset="0"/>
              </a:rPr>
              <a:t>    ...</a:t>
            </a:r>
          </a:p>
          <a:p>
            <a:r>
              <a:rPr lang="en-US" altLang="ja-JP" sz="1800" b="1">
                <a:latin typeface="Courier New" pitchFamily="49" charset="0"/>
              </a:rPr>
              <a:t>} else {</a:t>
            </a:r>
          </a:p>
          <a:p>
            <a:r>
              <a:rPr lang="en-US" altLang="ja-JP" sz="1800" b="1">
                <a:latin typeface="Courier New" pitchFamily="49" charset="0"/>
              </a:rPr>
              <a:t>    ...</a:t>
            </a:r>
          </a:p>
          <a:p>
            <a:r>
              <a:rPr lang="en-US" altLang="ja-JP" sz="1800" b="1">
                <a:latin typeface="Courier New" pitchFamily="49" charset="0"/>
              </a:rPr>
              <a:t>}</a:t>
            </a:r>
          </a:p>
        </p:txBody>
      </p:sp>
      <p:sp>
        <p:nvSpPr>
          <p:cNvPr id="373772" name="Text Box 12"/>
          <p:cNvSpPr txBox="1">
            <a:spLocks noChangeArrowheads="1"/>
          </p:cNvSpPr>
          <p:nvPr/>
        </p:nvSpPr>
        <p:spPr bwMode="auto">
          <a:xfrm>
            <a:off x="4273550" y="5072063"/>
            <a:ext cx="565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 b="1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6104271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AF5C2-FF5C-4A77-AE8C-E72FF983E2BD}" type="slidenum">
              <a:rPr lang="en-US" altLang="ja-JP"/>
              <a:pPr/>
              <a:t>61</a:t>
            </a:fld>
            <a:endParaRPr lang="en-US" altLang="ja-JP"/>
          </a:p>
        </p:txBody>
      </p:sp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その他 </a:t>
            </a:r>
            <a:r>
              <a:rPr lang="en-US" altLang="ja-JP"/>
              <a:t>- C</a:t>
            </a:r>
            <a:r>
              <a:rPr lang="ja-JP" altLang="en-US"/>
              <a:t>言語でよくある記述</a:t>
            </a:r>
          </a:p>
        </p:txBody>
      </p:sp>
      <p:sp>
        <p:nvSpPr>
          <p:cNvPr id="377862" name="Rectangle 6"/>
          <p:cNvSpPr>
            <a:spLocks noChangeArrowheads="1"/>
          </p:cNvSpPr>
          <p:nvPr/>
        </p:nvSpPr>
        <p:spPr bwMode="auto">
          <a:xfrm>
            <a:off x="1236663" y="2112963"/>
            <a:ext cx="2763837" cy="1778000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1800" b="1">
                <a:latin typeface="Courier New" pitchFamily="49" charset="0"/>
              </a:rPr>
              <a:t>int a[10];</a:t>
            </a:r>
          </a:p>
          <a:p>
            <a:r>
              <a:rPr lang="en-US" altLang="ja-JP" sz="1800" b="1">
                <a:latin typeface="Courier New" pitchFamily="49" charset="0"/>
              </a:rPr>
              <a:t>int i, b;</a:t>
            </a:r>
          </a:p>
          <a:p>
            <a:endParaRPr lang="en-US" altLang="ja-JP" sz="1800" b="1">
              <a:latin typeface="Courier New" pitchFamily="49" charset="0"/>
            </a:endParaRPr>
          </a:p>
          <a:p>
            <a:r>
              <a:rPr lang="en-US" altLang="ja-JP" sz="1800" b="1">
                <a:latin typeface="Courier New" pitchFamily="49" charset="0"/>
              </a:rPr>
              <a:t>if (b &gt; </a:t>
            </a:r>
            <a:r>
              <a:rPr lang="en-US" altLang="ja-JP" sz="1800" b="1">
                <a:solidFill>
                  <a:srgbClr val="FF0000"/>
                </a:solidFill>
                <a:latin typeface="Courier New" pitchFamily="49" charset="0"/>
              </a:rPr>
              <a:t>a[++i]</a:t>
            </a:r>
            <a:r>
              <a:rPr lang="en-US" altLang="ja-JP" sz="1800" b="1">
                <a:latin typeface="Courier New" pitchFamily="49" charset="0"/>
              </a:rPr>
              <a:t>) {</a:t>
            </a:r>
          </a:p>
          <a:p>
            <a:r>
              <a:rPr lang="en-US" altLang="ja-JP" sz="1800" b="1">
                <a:latin typeface="Courier New" pitchFamily="49" charset="0"/>
              </a:rPr>
              <a:t>    ...</a:t>
            </a:r>
          </a:p>
          <a:p>
            <a:r>
              <a:rPr lang="en-US" altLang="ja-JP" sz="1800" b="1">
                <a:latin typeface="Courier New" pitchFamily="49" charset="0"/>
              </a:rPr>
              <a:t>}</a:t>
            </a:r>
          </a:p>
        </p:txBody>
      </p:sp>
      <p:sp>
        <p:nvSpPr>
          <p:cNvPr id="377863" name="Rectangle 7"/>
          <p:cNvSpPr>
            <a:spLocks noChangeArrowheads="1"/>
          </p:cNvSpPr>
          <p:nvPr/>
        </p:nvSpPr>
        <p:spPr bwMode="auto">
          <a:xfrm>
            <a:off x="5078413" y="2112963"/>
            <a:ext cx="3048000" cy="2052637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1800" b="1">
                <a:latin typeface="Courier New" pitchFamily="49" charset="0"/>
              </a:rPr>
              <a:t>int a[10];</a:t>
            </a:r>
          </a:p>
          <a:p>
            <a:r>
              <a:rPr lang="en-US" altLang="ja-JP" sz="1800" b="1">
                <a:latin typeface="Courier New" pitchFamily="49" charset="0"/>
              </a:rPr>
              <a:t>int i, b;</a:t>
            </a:r>
          </a:p>
          <a:p>
            <a:endParaRPr lang="en-US" altLang="ja-JP" sz="1800" b="1">
              <a:latin typeface="Courier New" pitchFamily="49" charset="0"/>
            </a:endParaRPr>
          </a:p>
          <a:p>
            <a:r>
              <a:rPr lang="en-US" altLang="ja-JP" sz="1800" b="1">
                <a:latin typeface="Courier New" pitchFamily="49" charset="0"/>
              </a:rPr>
              <a:t>i++;</a:t>
            </a:r>
          </a:p>
          <a:p>
            <a:r>
              <a:rPr lang="en-US" altLang="ja-JP" sz="1800" b="1">
                <a:latin typeface="Courier New" pitchFamily="49" charset="0"/>
              </a:rPr>
              <a:t>if (b &gt; a[i]) {</a:t>
            </a:r>
          </a:p>
          <a:p>
            <a:r>
              <a:rPr lang="en-US" altLang="ja-JP" sz="1800" b="1">
                <a:latin typeface="Courier New" pitchFamily="49" charset="0"/>
              </a:rPr>
              <a:t>    ...</a:t>
            </a:r>
          </a:p>
          <a:p>
            <a:r>
              <a:rPr lang="en-US" altLang="ja-JP" sz="1800" b="1">
                <a:latin typeface="Courier New" pitchFamily="49" charset="0"/>
              </a:rPr>
              <a:t>}</a:t>
            </a:r>
          </a:p>
        </p:txBody>
      </p:sp>
      <p:sp>
        <p:nvSpPr>
          <p:cNvPr id="377864" name="Text Box 8"/>
          <p:cNvSpPr txBox="1">
            <a:spLocks noChangeArrowheads="1"/>
          </p:cNvSpPr>
          <p:nvPr/>
        </p:nvSpPr>
        <p:spPr bwMode="auto">
          <a:xfrm>
            <a:off x="4287838" y="2909888"/>
            <a:ext cx="565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 b="1"/>
              <a:t>=</a:t>
            </a:r>
          </a:p>
        </p:txBody>
      </p:sp>
      <p:sp>
        <p:nvSpPr>
          <p:cNvPr id="377865" name="AutoShape 9"/>
          <p:cNvSpPr>
            <a:spLocks/>
          </p:cNvSpPr>
          <p:nvPr/>
        </p:nvSpPr>
        <p:spPr bwMode="auto">
          <a:xfrm>
            <a:off x="3109913" y="3994150"/>
            <a:ext cx="1887537" cy="609600"/>
          </a:xfrm>
          <a:prstGeom prst="borderCallout1">
            <a:avLst>
              <a:gd name="adj1" fmla="val 18750"/>
              <a:gd name="adj2" fmla="val -4037"/>
              <a:gd name="adj3" fmla="val -111458"/>
              <a:gd name="adj4" fmla="val -1959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ja-JP" altLang="en-US"/>
              <a:t>先に</a:t>
            </a:r>
            <a:r>
              <a:rPr lang="en-US" altLang="ja-JP" b="1">
                <a:latin typeface="Courier New" pitchFamily="49" charset="0"/>
              </a:rPr>
              <a:t>++i</a:t>
            </a:r>
            <a:r>
              <a:rPr lang="ja-JP" altLang="en-US"/>
              <a:t>をしてから，</a:t>
            </a:r>
            <a:r>
              <a:rPr lang="en-US" altLang="ja-JP" b="1">
                <a:latin typeface="Courier New" pitchFamily="49" charset="0"/>
              </a:rPr>
              <a:t>a[i]</a:t>
            </a:r>
            <a:r>
              <a:rPr lang="ja-JP" altLang="en-US"/>
              <a:t>を評価する</a:t>
            </a:r>
          </a:p>
        </p:txBody>
      </p:sp>
    </p:spTree>
    <p:extLst>
      <p:ext uri="{BB962C8B-B14F-4D97-AF65-F5344CB8AC3E}">
        <p14:creationId xmlns:p14="http://schemas.microsoft.com/office/powerpoint/2010/main" val="21725820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FBBEC-B693-49F0-BF7D-02586C2D6BAC}" type="slidenum">
              <a:rPr lang="en-US" altLang="ja-JP"/>
              <a:pPr/>
              <a:t>62</a:t>
            </a:fld>
            <a:endParaRPr lang="en-US" altLang="ja-JP"/>
          </a:p>
        </p:txBody>
      </p:sp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その他 </a:t>
            </a:r>
            <a:r>
              <a:rPr lang="en-US" altLang="ja-JP"/>
              <a:t>- C</a:t>
            </a:r>
            <a:r>
              <a:rPr lang="ja-JP" altLang="en-US"/>
              <a:t>言語でよくある記述</a:t>
            </a:r>
          </a:p>
        </p:txBody>
      </p:sp>
      <p:sp>
        <p:nvSpPr>
          <p:cNvPr id="374787" name="Rectangle 3"/>
          <p:cNvSpPr>
            <a:spLocks noChangeArrowheads="1"/>
          </p:cNvSpPr>
          <p:nvPr/>
        </p:nvSpPr>
        <p:spPr bwMode="auto">
          <a:xfrm>
            <a:off x="1222375" y="1657350"/>
            <a:ext cx="2763838" cy="2327275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1800" b="1">
                <a:latin typeface="Courier New" pitchFamily="49" charset="0"/>
              </a:rPr>
              <a:t>int a[10];</a:t>
            </a:r>
          </a:p>
          <a:p>
            <a:r>
              <a:rPr lang="en-US" altLang="ja-JP" sz="1800" b="1">
                <a:latin typeface="Courier New" pitchFamily="49" charset="0"/>
              </a:rPr>
              <a:t>int i, b;</a:t>
            </a:r>
          </a:p>
          <a:p>
            <a:endParaRPr lang="en-US" altLang="ja-JP" sz="1800" b="1">
              <a:latin typeface="Courier New" pitchFamily="49" charset="0"/>
            </a:endParaRPr>
          </a:p>
          <a:p>
            <a:r>
              <a:rPr lang="en-US" altLang="ja-JP" sz="1800" b="1">
                <a:latin typeface="Courier New" pitchFamily="49" charset="0"/>
              </a:rPr>
              <a:t>if (b &gt; </a:t>
            </a:r>
            <a:r>
              <a:rPr lang="en-US" altLang="ja-JP" sz="1800" b="1">
                <a:solidFill>
                  <a:srgbClr val="FF0000"/>
                </a:solidFill>
                <a:latin typeface="Courier New" pitchFamily="49" charset="0"/>
              </a:rPr>
              <a:t>a[i++]</a:t>
            </a:r>
            <a:r>
              <a:rPr lang="en-US" altLang="ja-JP" sz="1800" b="1">
                <a:latin typeface="Courier New" pitchFamily="49" charset="0"/>
              </a:rPr>
              <a:t>) {</a:t>
            </a:r>
          </a:p>
          <a:p>
            <a:r>
              <a:rPr lang="en-US" altLang="ja-JP" sz="1800" b="1">
                <a:latin typeface="Courier New" pitchFamily="49" charset="0"/>
              </a:rPr>
              <a:t>    ...</a:t>
            </a:r>
          </a:p>
          <a:p>
            <a:r>
              <a:rPr lang="en-US" altLang="ja-JP" sz="1800" b="1">
                <a:latin typeface="Courier New" pitchFamily="49" charset="0"/>
              </a:rPr>
              <a:t>} else {</a:t>
            </a:r>
          </a:p>
          <a:p>
            <a:r>
              <a:rPr lang="en-US" altLang="ja-JP" sz="1800" b="1">
                <a:latin typeface="Courier New" pitchFamily="49" charset="0"/>
              </a:rPr>
              <a:t>    ...</a:t>
            </a:r>
          </a:p>
          <a:p>
            <a:r>
              <a:rPr lang="en-US" altLang="ja-JP" sz="1800" b="1">
                <a:latin typeface="Courier New" pitchFamily="49" charset="0"/>
              </a:rPr>
              <a:t>}</a:t>
            </a:r>
          </a:p>
        </p:txBody>
      </p:sp>
      <p:sp>
        <p:nvSpPr>
          <p:cNvPr id="374788" name="Rectangle 4"/>
          <p:cNvSpPr>
            <a:spLocks noChangeArrowheads="1"/>
          </p:cNvSpPr>
          <p:nvPr/>
        </p:nvSpPr>
        <p:spPr bwMode="auto">
          <a:xfrm>
            <a:off x="5064125" y="1657350"/>
            <a:ext cx="3048000" cy="2876550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1800" b="1">
                <a:latin typeface="Courier New" pitchFamily="49" charset="0"/>
              </a:rPr>
              <a:t>int a[10];</a:t>
            </a:r>
          </a:p>
          <a:p>
            <a:r>
              <a:rPr lang="en-US" altLang="ja-JP" sz="1800" b="1">
                <a:latin typeface="Courier New" pitchFamily="49" charset="0"/>
              </a:rPr>
              <a:t>int i, b;</a:t>
            </a:r>
          </a:p>
          <a:p>
            <a:endParaRPr lang="en-US" altLang="ja-JP" sz="1800" b="1">
              <a:latin typeface="Courier New" pitchFamily="49" charset="0"/>
            </a:endParaRPr>
          </a:p>
          <a:p>
            <a:r>
              <a:rPr lang="en-US" altLang="ja-JP" sz="1800" b="1">
                <a:latin typeface="Courier New" pitchFamily="49" charset="0"/>
              </a:rPr>
              <a:t>if (b &gt; a[i]) {</a:t>
            </a:r>
          </a:p>
          <a:p>
            <a:r>
              <a:rPr lang="en-US" altLang="ja-JP" sz="1800" b="1">
                <a:latin typeface="Courier New" pitchFamily="49" charset="0"/>
              </a:rPr>
              <a:t>    i++;</a:t>
            </a:r>
          </a:p>
          <a:p>
            <a:r>
              <a:rPr lang="en-US" altLang="ja-JP" sz="1800" b="1">
                <a:latin typeface="Courier New" pitchFamily="49" charset="0"/>
              </a:rPr>
              <a:t>    ...</a:t>
            </a:r>
          </a:p>
          <a:p>
            <a:r>
              <a:rPr lang="en-US" altLang="ja-JP" sz="1800" b="1">
                <a:latin typeface="Courier New" pitchFamily="49" charset="0"/>
              </a:rPr>
              <a:t>} else {</a:t>
            </a:r>
          </a:p>
          <a:p>
            <a:r>
              <a:rPr lang="en-US" altLang="ja-JP" sz="1800" b="1">
                <a:latin typeface="Courier New" pitchFamily="49" charset="0"/>
              </a:rPr>
              <a:t>    i++;</a:t>
            </a:r>
          </a:p>
          <a:p>
            <a:r>
              <a:rPr lang="en-US" altLang="ja-JP" sz="1800" b="1">
                <a:latin typeface="Courier New" pitchFamily="49" charset="0"/>
              </a:rPr>
              <a:t>    ...</a:t>
            </a:r>
          </a:p>
          <a:p>
            <a:r>
              <a:rPr lang="en-US" altLang="ja-JP" sz="1800" b="1">
                <a:latin typeface="Courier New" pitchFamily="49" charset="0"/>
              </a:rPr>
              <a:t>}</a:t>
            </a:r>
          </a:p>
        </p:txBody>
      </p:sp>
      <p:sp>
        <p:nvSpPr>
          <p:cNvPr id="374789" name="Text Box 5"/>
          <p:cNvSpPr txBox="1">
            <a:spLocks noChangeArrowheads="1"/>
          </p:cNvSpPr>
          <p:nvPr/>
        </p:nvSpPr>
        <p:spPr bwMode="auto">
          <a:xfrm>
            <a:off x="4273550" y="2454275"/>
            <a:ext cx="565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 b="1"/>
              <a:t>=</a:t>
            </a:r>
          </a:p>
        </p:txBody>
      </p:sp>
      <p:sp>
        <p:nvSpPr>
          <p:cNvPr id="374790" name="AutoShape 6"/>
          <p:cNvSpPr>
            <a:spLocks/>
          </p:cNvSpPr>
          <p:nvPr/>
        </p:nvSpPr>
        <p:spPr bwMode="auto">
          <a:xfrm>
            <a:off x="385763" y="4192588"/>
            <a:ext cx="1887537" cy="609600"/>
          </a:xfrm>
          <a:prstGeom prst="borderCallout1">
            <a:avLst>
              <a:gd name="adj1" fmla="val 18750"/>
              <a:gd name="adj2" fmla="val 104037"/>
              <a:gd name="adj3" fmla="val -142449"/>
              <a:gd name="adj4" fmla="val 13019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ja-JP" b="1">
                <a:latin typeface="Courier New" pitchFamily="49" charset="0"/>
              </a:rPr>
              <a:t>a[i]</a:t>
            </a:r>
            <a:r>
              <a:rPr lang="ja-JP" altLang="en-US"/>
              <a:t>を評価した後，に</a:t>
            </a:r>
            <a:r>
              <a:rPr lang="en-US" altLang="ja-JP" b="1">
                <a:latin typeface="Courier New" pitchFamily="49" charset="0"/>
              </a:rPr>
              <a:t>i++</a:t>
            </a:r>
            <a:r>
              <a:rPr lang="ja-JP" altLang="en-US"/>
              <a:t>をする．</a:t>
            </a:r>
          </a:p>
        </p:txBody>
      </p:sp>
      <p:sp>
        <p:nvSpPr>
          <p:cNvPr id="374791" name="Text Box 7"/>
          <p:cNvSpPr txBox="1">
            <a:spLocks noChangeArrowheads="1"/>
          </p:cNvSpPr>
          <p:nvPr/>
        </p:nvSpPr>
        <p:spPr bwMode="auto">
          <a:xfrm>
            <a:off x="449263" y="5343525"/>
            <a:ext cx="4122737" cy="712788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a++</a:t>
            </a:r>
            <a:r>
              <a:rPr lang="ja-JP" altLang="en-US">
                <a:latin typeface="Courier New" pitchFamily="49" charset="0"/>
              </a:rPr>
              <a:t>は，</a:t>
            </a:r>
            <a:r>
              <a:rPr lang="en-US" altLang="ja-JP" b="1">
                <a:latin typeface="Courier New" pitchFamily="49" charset="0"/>
              </a:rPr>
              <a:t>a</a:t>
            </a:r>
            <a:r>
              <a:rPr lang="ja-JP" altLang="en-US"/>
              <a:t>の値を使ってから，</a:t>
            </a:r>
            <a:r>
              <a:rPr lang="en-US" altLang="ja-JP" b="1">
                <a:latin typeface="Courier New" pitchFamily="49" charset="0"/>
              </a:rPr>
              <a:t>a</a:t>
            </a:r>
            <a:r>
              <a:rPr lang="ja-JP" altLang="en-US"/>
              <a:t>をインクリメント</a:t>
            </a:r>
          </a:p>
          <a:p>
            <a:pPr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++a</a:t>
            </a:r>
            <a:r>
              <a:rPr lang="ja-JP" altLang="en-US"/>
              <a:t>は，</a:t>
            </a:r>
            <a:r>
              <a:rPr lang="en-US" altLang="ja-JP" b="1">
                <a:latin typeface="Courier New" pitchFamily="49" charset="0"/>
              </a:rPr>
              <a:t>a</a:t>
            </a:r>
            <a:r>
              <a:rPr lang="ja-JP" altLang="en-US"/>
              <a:t>の値を使う前に</a:t>
            </a:r>
            <a:r>
              <a:rPr lang="en-US" altLang="ja-JP" b="1">
                <a:latin typeface="Courier New" pitchFamily="49" charset="0"/>
              </a:rPr>
              <a:t>a</a:t>
            </a:r>
            <a:r>
              <a:rPr lang="ja-JP" altLang="en-US"/>
              <a:t>をインクリメント</a:t>
            </a:r>
            <a:endParaRPr lang="ja-JP" altLang="en-US" b="1"/>
          </a:p>
        </p:txBody>
      </p:sp>
      <p:sp>
        <p:nvSpPr>
          <p:cNvPr id="374792" name="Text Box 8"/>
          <p:cNvSpPr txBox="1">
            <a:spLocks noChangeArrowheads="1"/>
          </p:cNvSpPr>
          <p:nvPr/>
        </p:nvSpPr>
        <p:spPr bwMode="auto">
          <a:xfrm>
            <a:off x="5245100" y="5343525"/>
            <a:ext cx="2903538" cy="1052513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i = 0;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j = i++; /* j</a:t>
            </a:r>
            <a:r>
              <a:rPr lang="ja-JP" altLang="en-US" b="1">
                <a:latin typeface="Courier New" pitchFamily="49" charset="0"/>
              </a:rPr>
              <a:t>は</a:t>
            </a:r>
            <a:r>
              <a:rPr lang="en-US" altLang="ja-JP" b="1">
                <a:latin typeface="Courier New" pitchFamily="49" charset="0"/>
              </a:rPr>
              <a:t>0 */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i = 0; 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j = ++i; /* j</a:t>
            </a:r>
            <a:r>
              <a:rPr lang="ja-JP" altLang="en-US" b="1">
                <a:latin typeface="Courier New" pitchFamily="49" charset="0"/>
              </a:rPr>
              <a:t>は</a:t>
            </a:r>
            <a:r>
              <a:rPr lang="en-US" altLang="ja-JP" b="1">
                <a:latin typeface="Courier New" pitchFamily="49" charset="0"/>
              </a:rPr>
              <a:t>1 */ </a:t>
            </a:r>
          </a:p>
        </p:txBody>
      </p:sp>
      <p:sp>
        <p:nvSpPr>
          <p:cNvPr id="374793" name="Text Box 9"/>
          <p:cNvSpPr txBox="1">
            <a:spLocks noChangeArrowheads="1"/>
          </p:cNvSpPr>
          <p:nvPr/>
        </p:nvSpPr>
        <p:spPr bwMode="auto">
          <a:xfrm>
            <a:off x="4903788" y="5283200"/>
            <a:ext cx="4365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ja-JP" altLang="en-US"/>
              <a:t>例</a:t>
            </a:r>
          </a:p>
        </p:txBody>
      </p:sp>
    </p:spTree>
    <p:extLst>
      <p:ext uri="{BB962C8B-B14F-4D97-AF65-F5344CB8AC3E}">
        <p14:creationId xmlns:p14="http://schemas.microsoft.com/office/powerpoint/2010/main" val="16687392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3067E-AFC2-4AD3-996C-F2AE7A3AC9E1}" type="slidenum">
              <a:rPr lang="en-US" altLang="ja-JP"/>
              <a:pPr/>
              <a:t>63</a:t>
            </a:fld>
            <a:endParaRPr lang="en-US" altLang="ja-JP"/>
          </a:p>
        </p:txBody>
      </p:sp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その他 </a:t>
            </a:r>
            <a:r>
              <a:rPr lang="en-US" altLang="ja-JP"/>
              <a:t>- C</a:t>
            </a:r>
            <a:r>
              <a:rPr lang="ja-JP" altLang="en-US"/>
              <a:t>言語でよくある記述</a:t>
            </a:r>
          </a:p>
        </p:txBody>
      </p:sp>
      <p:sp>
        <p:nvSpPr>
          <p:cNvPr id="375811" name="Rectangle 3"/>
          <p:cNvSpPr>
            <a:spLocks noChangeArrowheads="1"/>
          </p:cNvSpPr>
          <p:nvPr/>
        </p:nvSpPr>
        <p:spPr bwMode="auto">
          <a:xfrm>
            <a:off x="1208088" y="1592263"/>
            <a:ext cx="2763837" cy="954087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1800" b="1">
                <a:latin typeface="Courier New" pitchFamily="49" charset="0"/>
              </a:rPr>
              <a:t>for (xx; yy; zz) {</a:t>
            </a:r>
          </a:p>
          <a:p>
            <a:r>
              <a:rPr lang="en-US" altLang="ja-JP" sz="1800" b="1">
                <a:latin typeface="Courier New" pitchFamily="49" charset="0"/>
              </a:rPr>
              <a:t>  ....</a:t>
            </a:r>
          </a:p>
          <a:p>
            <a:r>
              <a:rPr lang="en-US" altLang="ja-JP" sz="1800" b="1">
                <a:latin typeface="Courier New" pitchFamily="49" charset="0"/>
              </a:rPr>
              <a:t>}</a:t>
            </a:r>
          </a:p>
        </p:txBody>
      </p:sp>
      <p:sp>
        <p:nvSpPr>
          <p:cNvPr id="375812" name="Rectangle 4"/>
          <p:cNvSpPr>
            <a:spLocks noChangeArrowheads="1"/>
          </p:cNvSpPr>
          <p:nvPr/>
        </p:nvSpPr>
        <p:spPr bwMode="auto">
          <a:xfrm>
            <a:off x="5049838" y="1317625"/>
            <a:ext cx="3048000" cy="1503363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1800" b="1">
                <a:latin typeface="Courier New" pitchFamily="49" charset="0"/>
              </a:rPr>
              <a:t>xx;</a:t>
            </a:r>
          </a:p>
          <a:p>
            <a:r>
              <a:rPr lang="en-US" altLang="ja-JP" sz="1800" b="1">
                <a:latin typeface="Courier New" pitchFamily="49" charset="0"/>
              </a:rPr>
              <a:t>while (yy) {</a:t>
            </a:r>
          </a:p>
          <a:p>
            <a:r>
              <a:rPr lang="en-US" altLang="ja-JP" sz="1800" b="1">
                <a:latin typeface="Courier New" pitchFamily="49" charset="0"/>
              </a:rPr>
              <a:t>  ...</a:t>
            </a:r>
          </a:p>
          <a:p>
            <a:r>
              <a:rPr lang="en-US" altLang="ja-JP" sz="1800" b="1">
                <a:latin typeface="Courier New" pitchFamily="49" charset="0"/>
              </a:rPr>
              <a:t>  zz;</a:t>
            </a:r>
          </a:p>
          <a:p>
            <a:r>
              <a:rPr lang="en-US" altLang="ja-JP" sz="1800" b="1">
                <a:latin typeface="Courier New" pitchFamily="49" charset="0"/>
              </a:rPr>
              <a:t>}</a:t>
            </a:r>
          </a:p>
        </p:txBody>
      </p:sp>
      <p:sp>
        <p:nvSpPr>
          <p:cNvPr id="375813" name="Text Box 5"/>
          <p:cNvSpPr txBox="1">
            <a:spLocks noChangeArrowheads="1"/>
          </p:cNvSpPr>
          <p:nvPr/>
        </p:nvSpPr>
        <p:spPr bwMode="auto">
          <a:xfrm>
            <a:off x="4259263" y="1841500"/>
            <a:ext cx="565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 b="1"/>
              <a:t>=</a:t>
            </a:r>
          </a:p>
        </p:txBody>
      </p:sp>
      <p:sp>
        <p:nvSpPr>
          <p:cNvPr id="375814" name="Rectangle 6"/>
          <p:cNvSpPr>
            <a:spLocks noChangeArrowheads="1"/>
          </p:cNvSpPr>
          <p:nvPr/>
        </p:nvSpPr>
        <p:spPr bwMode="auto">
          <a:xfrm>
            <a:off x="263525" y="3746500"/>
            <a:ext cx="4895850" cy="954088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1800" b="1">
                <a:latin typeface="Courier New" pitchFamily="49" charset="0"/>
              </a:rPr>
              <a:t>for (i=0</a:t>
            </a:r>
            <a:r>
              <a:rPr lang="en-US" altLang="ja-JP" sz="1800" b="1">
                <a:solidFill>
                  <a:srgbClr val="FF0000"/>
                </a:solidFill>
                <a:latin typeface="Courier New" pitchFamily="49" charset="0"/>
              </a:rPr>
              <a:t>,</a:t>
            </a:r>
            <a:r>
              <a:rPr lang="en-US" altLang="ja-JP" sz="1800" b="1">
                <a:latin typeface="Courier New" pitchFamily="49" charset="0"/>
              </a:rPr>
              <a:t> j=0</a:t>
            </a:r>
            <a:r>
              <a:rPr lang="en-US" altLang="ja-JP" sz="1800" b="1">
                <a:solidFill>
                  <a:srgbClr val="FF0000"/>
                </a:solidFill>
                <a:latin typeface="Courier New" pitchFamily="49" charset="0"/>
              </a:rPr>
              <a:t>;</a:t>
            </a:r>
            <a:r>
              <a:rPr lang="en-US" altLang="ja-JP" sz="1800" b="1">
                <a:latin typeface="Courier New" pitchFamily="49" charset="0"/>
              </a:rPr>
              <a:t> i*j&lt;N</a:t>
            </a:r>
            <a:r>
              <a:rPr lang="en-US" altLang="ja-JP" sz="1800" b="1">
                <a:solidFill>
                  <a:srgbClr val="FF0000"/>
                </a:solidFill>
                <a:latin typeface="Courier New" pitchFamily="49" charset="0"/>
              </a:rPr>
              <a:t>;</a:t>
            </a:r>
            <a:r>
              <a:rPr lang="en-US" altLang="ja-JP" sz="1800" b="1">
                <a:latin typeface="Courier New" pitchFamily="49" charset="0"/>
              </a:rPr>
              <a:t> i++, j++) {</a:t>
            </a:r>
          </a:p>
          <a:p>
            <a:r>
              <a:rPr lang="en-US" altLang="ja-JP" sz="1800" b="1">
                <a:latin typeface="Courier New" pitchFamily="49" charset="0"/>
              </a:rPr>
              <a:t>  ....</a:t>
            </a:r>
          </a:p>
          <a:p>
            <a:r>
              <a:rPr lang="en-US" altLang="ja-JP" sz="1800" b="1">
                <a:latin typeface="Courier New" pitchFamily="49" charset="0"/>
              </a:rPr>
              <a:t>}</a:t>
            </a:r>
          </a:p>
        </p:txBody>
      </p:sp>
      <p:sp>
        <p:nvSpPr>
          <p:cNvPr id="375815" name="Rectangle 7"/>
          <p:cNvSpPr>
            <a:spLocks noChangeArrowheads="1"/>
          </p:cNvSpPr>
          <p:nvPr/>
        </p:nvSpPr>
        <p:spPr bwMode="auto">
          <a:xfrm>
            <a:off x="5846763" y="3486150"/>
            <a:ext cx="3048000" cy="1503363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1800" b="1">
                <a:solidFill>
                  <a:srgbClr val="FF0000"/>
                </a:solidFill>
                <a:latin typeface="Courier New" pitchFamily="49" charset="0"/>
              </a:rPr>
              <a:t>i=0, j=0;</a:t>
            </a:r>
          </a:p>
          <a:p>
            <a:r>
              <a:rPr lang="en-US" altLang="ja-JP" sz="1800" b="1">
                <a:latin typeface="Courier New" pitchFamily="49" charset="0"/>
              </a:rPr>
              <a:t>while (i*j&lt;N) {</a:t>
            </a:r>
          </a:p>
          <a:p>
            <a:r>
              <a:rPr lang="en-US" altLang="ja-JP" sz="1800" b="1">
                <a:latin typeface="Courier New" pitchFamily="49" charset="0"/>
              </a:rPr>
              <a:t>  ...</a:t>
            </a:r>
          </a:p>
          <a:p>
            <a:r>
              <a:rPr lang="en-US" altLang="ja-JP" sz="1800" b="1">
                <a:latin typeface="Courier New" pitchFamily="49" charset="0"/>
              </a:rPr>
              <a:t>  i++, j++;</a:t>
            </a:r>
          </a:p>
          <a:p>
            <a:r>
              <a:rPr lang="en-US" altLang="ja-JP" sz="1800" b="1">
                <a:latin typeface="Courier New" pitchFamily="49" charset="0"/>
              </a:rPr>
              <a:t>}</a:t>
            </a:r>
          </a:p>
        </p:txBody>
      </p:sp>
      <p:sp>
        <p:nvSpPr>
          <p:cNvPr id="375816" name="Text Box 8"/>
          <p:cNvSpPr txBox="1">
            <a:spLocks noChangeArrowheads="1"/>
          </p:cNvSpPr>
          <p:nvPr/>
        </p:nvSpPr>
        <p:spPr bwMode="auto">
          <a:xfrm>
            <a:off x="5186363" y="4010025"/>
            <a:ext cx="565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 b="1"/>
              <a:t>=</a:t>
            </a:r>
          </a:p>
        </p:txBody>
      </p:sp>
      <p:sp>
        <p:nvSpPr>
          <p:cNvPr id="375817" name="Rectangle 9"/>
          <p:cNvSpPr>
            <a:spLocks noChangeArrowheads="1"/>
          </p:cNvSpPr>
          <p:nvPr/>
        </p:nvSpPr>
        <p:spPr bwMode="auto">
          <a:xfrm>
            <a:off x="276225" y="5394325"/>
            <a:ext cx="4895850" cy="954088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1800" b="1">
                <a:latin typeface="Courier New" pitchFamily="49" charset="0"/>
              </a:rPr>
              <a:t>for (i=0, j=0</a:t>
            </a:r>
            <a:r>
              <a:rPr lang="en-US" altLang="ja-JP" sz="1800" b="1">
                <a:solidFill>
                  <a:srgbClr val="FF0000"/>
                </a:solidFill>
                <a:latin typeface="Courier New" pitchFamily="49" charset="0"/>
              </a:rPr>
              <a:t>;</a:t>
            </a:r>
            <a:r>
              <a:rPr lang="en-US" altLang="ja-JP" sz="1800" b="1">
                <a:latin typeface="Courier New" pitchFamily="49" charset="0"/>
              </a:rPr>
              <a:t> i*j&lt;N</a:t>
            </a:r>
            <a:r>
              <a:rPr lang="en-US" altLang="ja-JP" sz="1800" b="1">
                <a:solidFill>
                  <a:srgbClr val="FF0000"/>
                </a:solidFill>
                <a:latin typeface="Courier New" pitchFamily="49" charset="0"/>
              </a:rPr>
              <a:t>;</a:t>
            </a:r>
            <a:r>
              <a:rPr lang="en-US" altLang="ja-JP" sz="1800" b="1">
                <a:latin typeface="Courier New" pitchFamily="49" charset="0"/>
              </a:rPr>
              <a:t>) {</a:t>
            </a:r>
          </a:p>
          <a:p>
            <a:r>
              <a:rPr lang="en-US" altLang="ja-JP" sz="1800" b="1">
                <a:latin typeface="Courier New" pitchFamily="49" charset="0"/>
              </a:rPr>
              <a:t>  ....</a:t>
            </a:r>
          </a:p>
          <a:p>
            <a:r>
              <a:rPr lang="en-US" altLang="ja-JP" sz="1800" b="1">
                <a:latin typeface="Courier New" pitchFamily="49" charset="0"/>
              </a:rPr>
              <a:t>}</a:t>
            </a:r>
          </a:p>
        </p:txBody>
      </p:sp>
      <p:sp>
        <p:nvSpPr>
          <p:cNvPr id="375818" name="Rectangle 10"/>
          <p:cNvSpPr>
            <a:spLocks noChangeArrowheads="1"/>
          </p:cNvSpPr>
          <p:nvPr/>
        </p:nvSpPr>
        <p:spPr bwMode="auto">
          <a:xfrm>
            <a:off x="5859463" y="5256213"/>
            <a:ext cx="3048000" cy="1228725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1800" b="1">
                <a:latin typeface="Courier New" pitchFamily="49" charset="0"/>
              </a:rPr>
              <a:t>i=0, j=0;</a:t>
            </a:r>
          </a:p>
          <a:p>
            <a:r>
              <a:rPr lang="en-US" altLang="ja-JP" sz="1800" b="1">
                <a:latin typeface="Courier New" pitchFamily="49" charset="0"/>
              </a:rPr>
              <a:t>while (i*j&lt;N) {</a:t>
            </a:r>
          </a:p>
          <a:p>
            <a:r>
              <a:rPr lang="en-US" altLang="ja-JP" sz="1800" b="1">
                <a:latin typeface="Courier New" pitchFamily="49" charset="0"/>
              </a:rPr>
              <a:t>  ...</a:t>
            </a:r>
          </a:p>
          <a:p>
            <a:r>
              <a:rPr lang="en-US" altLang="ja-JP" sz="1800" b="1">
                <a:latin typeface="Courier New" pitchFamily="49" charset="0"/>
              </a:rPr>
              <a:t>}</a:t>
            </a:r>
          </a:p>
        </p:txBody>
      </p:sp>
      <p:sp>
        <p:nvSpPr>
          <p:cNvPr id="375819" name="Text Box 11"/>
          <p:cNvSpPr txBox="1">
            <a:spLocks noChangeArrowheads="1"/>
          </p:cNvSpPr>
          <p:nvPr/>
        </p:nvSpPr>
        <p:spPr bwMode="auto">
          <a:xfrm>
            <a:off x="5199063" y="5641975"/>
            <a:ext cx="565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 b="1"/>
              <a:t>=</a:t>
            </a:r>
          </a:p>
        </p:txBody>
      </p:sp>
      <p:sp>
        <p:nvSpPr>
          <p:cNvPr id="375820" name="AutoShape 12"/>
          <p:cNvSpPr>
            <a:spLocks/>
          </p:cNvSpPr>
          <p:nvPr/>
        </p:nvSpPr>
        <p:spPr bwMode="auto">
          <a:xfrm>
            <a:off x="446088" y="6402388"/>
            <a:ext cx="2336800" cy="398462"/>
          </a:xfrm>
          <a:prstGeom prst="borderCallout1">
            <a:avLst>
              <a:gd name="adj1" fmla="val 28685"/>
              <a:gd name="adj2" fmla="val 103259"/>
              <a:gd name="adj3" fmla="val -180477"/>
              <a:gd name="adj4" fmla="val 1193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ja-JP" altLang="en-US"/>
              <a:t>一部，文がなくてもいい</a:t>
            </a:r>
          </a:p>
        </p:txBody>
      </p:sp>
      <p:sp>
        <p:nvSpPr>
          <p:cNvPr id="375821" name="AutoShape 13"/>
          <p:cNvSpPr>
            <a:spLocks/>
          </p:cNvSpPr>
          <p:nvPr/>
        </p:nvSpPr>
        <p:spPr bwMode="auto">
          <a:xfrm>
            <a:off x="1960563" y="3027363"/>
            <a:ext cx="2336800" cy="587375"/>
          </a:xfrm>
          <a:prstGeom prst="borderCallout1">
            <a:avLst>
              <a:gd name="adj1" fmla="val 19458"/>
              <a:gd name="adj2" fmla="val -3259"/>
              <a:gd name="adj3" fmla="val 142972"/>
              <a:gd name="adj4" fmla="val -1644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ja-JP" altLang="en-US"/>
              <a:t>コンマで区切ると，</a:t>
            </a:r>
            <a:r>
              <a:rPr lang="en-US" altLang="ja-JP"/>
              <a:t>2</a:t>
            </a:r>
            <a:r>
              <a:rPr lang="ja-JP" altLang="en-US"/>
              <a:t>つ以上の文を記述できる</a:t>
            </a:r>
          </a:p>
        </p:txBody>
      </p:sp>
      <p:sp>
        <p:nvSpPr>
          <p:cNvPr id="375822" name="AutoShape 14"/>
          <p:cNvSpPr>
            <a:spLocks/>
          </p:cNvSpPr>
          <p:nvPr/>
        </p:nvSpPr>
        <p:spPr bwMode="auto">
          <a:xfrm>
            <a:off x="6224588" y="2940050"/>
            <a:ext cx="2743200" cy="325438"/>
          </a:xfrm>
          <a:prstGeom prst="borderCallout1">
            <a:avLst>
              <a:gd name="adj1" fmla="val 35120"/>
              <a:gd name="adj2" fmla="val -2778"/>
              <a:gd name="adj3" fmla="val 199514"/>
              <a:gd name="adj4" fmla="val -868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ja-JP" b="1">
                <a:latin typeface="Courier New" pitchFamily="49" charset="0"/>
              </a:rPr>
              <a:t>i=0; j=0;</a:t>
            </a:r>
            <a:r>
              <a:rPr lang="en-US" altLang="ja-JP"/>
              <a:t> </a:t>
            </a:r>
            <a:r>
              <a:rPr lang="ja-JP" altLang="en-US"/>
              <a:t>とほぼ同じ意味</a:t>
            </a:r>
          </a:p>
        </p:txBody>
      </p:sp>
    </p:spTree>
    <p:extLst>
      <p:ext uri="{BB962C8B-B14F-4D97-AF65-F5344CB8AC3E}">
        <p14:creationId xmlns:p14="http://schemas.microsoft.com/office/powerpoint/2010/main" val="36447394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36987-213C-4C51-A3B1-18359B138C2C}" type="slidenum">
              <a:rPr lang="en-US" altLang="ja-JP"/>
              <a:pPr/>
              <a:t>64</a:t>
            </a:fld>
            <a:endParaRPr lang="en-US" altLang="ja-JP"/>
          </a:p>
        </p:txBody>
      </p:sp>
      <p:sp>
        <p:nvSpPr>
          <p:cNvPr id="376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その他 </a:t>
            </a:r>
            <a:r>
              <a:rPr lang="en-US" altLang="ja-JP"/>
              <a:t>- C</a:t>
            </a:r>
            <a:r>
              <a:rPr lang="ja-JP" altLang="en-US"/>
              <a:t>言語でよくある記述</a:t>
            </a:r>
          </a:p>
        </p:txBody>
      </p:sp>
      <p:sp>
        <p:nvSpPr>
          <p:cNvPr id="376835" name="Rectangle 3"/>
          <p:cNvSpPr>
            <a:spLocks noChangeArrowheads="1"/>
          </p:cNvSpPr>
          <p:nvPr/>
        </p:nvSpPr>
        <p:spPr bwMode="auto">
          <a:xfrm>
            <a:off x="277813" y="2338388"/>
            <a:ext cx="3722687" cy="1778000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1800" b="1">
                <a:latin typeface="Courier New" pitchFamily="49" charset="0"/>
              </a:rPr>
              <a:t>int func(void);</a:t>
            </a:r>
          </a:p>
          <a:p>
            <a:r>
              <a:rPr lang="en-US" altLang="ja-JP" sz="1800" b="1">
                <a:latin typeface="Courier New" pitchFamily="49" charset="0"/>
              </a:rPr>
              <a:t>int c;</a:t>
            </a:r>
          </a:p>
          <a:p>
            <a:endParaRPr lang="en-US" altLang="ja-JP" sz="1800" b="1">
              <a:latin typeface="Courier New" pitchFamily="49" charset="0"/>
            </a:endParaRPr>
          </a:p>
          <a:p>
            <a:r>
              <a:rPr lang="en-US" altLang="ja-JP" sz="1800" b="1">
                <a:latin typeface="Courier New" pitchFamily="49" charset="0"/>
              </a:rPr>
              <a:t>if (</a:t>
            </a:r>
            <a:r>
              <a:rPr lang="en-US" altLang="ja-JP" sz="1800" b="1">
                <a:solidFill>
                  <a:srgbClr val="FF0000"/>
                </a:solidFill>
                <a:latin typeface="Courier New" pitchFamily="49" charset="0"/>
              </a:rPr>
              <a:t>(c=func())</a:t>
            </a:r>
            <a:r>
              <a:rPr lang="en-US" altLang="ja-JP" sz="1800" b="1">
                <a:latin typeface="Courier New" pitchFamily="49" charset="0"/>
              </a:rPr>
              <a:t> == 1) {</a:t>
            </a:r>
          </a:p>
          <a:p>
            <a:r>
              <a:rPr lang="en-US" altLang="ja-JP" sz="1800" b="1">
                <a:latin typeface="Courier New" pitchFamily="49" charset="0"/>
              </a:rPr>
              <a:t>    ...</a:t>
            </a:r>
          </a:p>
          <a:p>
            <a:r>
              <a:rPr lang="en-US" altLang="ja-JP" sz="1800" b="1">
                <a:latin typeface="Courier New" pitchFamily="49" charset="0"/>
              </a:rPr>
              <a:t>}</a:t>
            </a:r>
          </a:p>
        </p:txBody>
      </p:sp>
      <p:sp>
        <p:nvSpPr>
          <p:cNvPr id="376836" name="Rectangle 4"/>
          <p:cNvSpPr>
            <a:spLocks noChangeArrowheads="1"/>
          </p:cNvSpPr>
          <p:nvPr/>
        </p:nvSpPr>
        <p:spPr bwMode="auto">
          <a:xfrm>
            <a:off x="5078413" y="2200275"/>
            <a:ext cx="3048000" cy="2052638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1800" b="1">
                <a:latin typeface="Courier New" pitchFamily="49" charset="0"/>
              </a:rPr>
              <a:t>int func(void);</a:t>
            </a:r>
          </a:p>
          <a:p>
            <a:r>
              <a:rPr lang="en-US" altLang="ja-JP" sz="1800" b="1">
                <a:latin typeface="Courier New" pitchFamily="49" charset="0"/>
              </a:rPr>
              <a:t>int c;</a:t>
            </a:r>
          </a:p>
          <a:p>
            <a:endParaRPr lang="en-US" altLang="ja-JP" sz="1800" b="1">
              <a:latin typeface="Courier New" pitchFamily="49" charset="0"/>
            </a:endParaRPr>
          </a:p>
          <a:p>
            <a:r>
              <a:rPr lang="en-US" altLang="ja-JP" sz="1800" b="1">
                <a:latin typeface="Courier New" pitchFamily="49" charset="0"/>
              </a:rPr>
              <a:t>c = func();</a:t>
            </a:r>
          </a:p>
          <a:p>
            <a:r>
              <a:rPr lang="en-US" altLang="ja-JP" sz="1800" b="1">
                <a:latin typeface="Courier New" pitchFamily="49" charset="0"/>
              </a:rPr>
              <a:t>if (c == 1) {</a:t>
            </a:r>
          </a:p>
          <a:p>
            <a:r>
              <a:rPr lang="en-US" altLang="ja-JP" sz="1800" b="1">
                <a:latin typeface="Courier New" pitchFamily="49" charset="0"/>
              </a:rPr>
              <a:t>    ...</a:t>
            </a:r>
          </a:p>
          <a:p>
            <a:r>
              <a:rPr lang="en-US" altLang="ja-JP" sz="1800" b="1">
                <a:latin typeface="Courier New" pitchFamily="49" charset="0"/>
              </a:rPr>
              <a:t>}</a:t>
            </a:r>
          </a:p>
        </p:txBody>
      </p:sp>
      <p:sp>
        <p:nvSpPr>
          <p:cNvPr id="376837" name="Text Box 5"/>
          <p:cNvSpPr txBox="1">
            <a:spLocks noChangeArrowheads="1"/>
          </p:cNvSpPr>
          <p:nvPr/>
        </p:nvSpPr>
        <p:spPr bwMode="auto">
          <a:xfrm>
            <a:off x="4287838" y="2997200"/>
            <a:ext cx="565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 b="1"/>
              <a:t>=</a:t>
            </a:r>
          </a:p>
        </p:txBody>
      </p:sp>
      <p:sp>
        <p:nvSpPr>
          <p:cNvPr id="376838" name="AutoShape 6"/>
          <p:cNvSpPr>
            <a:spLocks/>
          </p:cNvSpPr>
          <p:nvPr/>
        </p:nvSpPr>
        <p:spPr bwMode="auto">
          <a:xfrm>
            <a:off x="1846263" y="1612900"/>
            <a:ext cx="2725737" cy="361950"/>
          </a:xfrm>
          <a:prstGeom prst="borderCallout1">
            <a:avLst>
              <a:gd name="adj1" fmla="val 31579"/>
              <a:gd name="adj2" fmla="val -2796"/>
              <a:gd name="adj3" fmla="val 228509"/>
              <a:gd name="adj4" fmla="val -2143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ja-JP" b="1">
                <a:latin typeface="Courier New" pitchFamily="49" charset="0"/>
              </a:rPr>
              <a:t>func</a:t>
            </a:r>
            <a:r>
              <a:rPr lang="ja-JP" altLang="en-US"/>
              <a:t>は，</a:t>
            </a:r>
            <a:r>
              <a:rPr lang="en-US" altLang="ja-JP" b="1">
                <a:latin typeface="Courier New" pitchFamily="49" charset="0"/>
              </a:rPr>
              <a:t>int</a:t>
            </a:r>
            <a:r>
              <a:rPr lang="ja-JP" altLang="en-US"/>
              <a:t>型を返す関数</a:t>
            </a:r>
            <a:endParaRPr lang="ja-JP" altLang="en-US" b="1"/>
          </a:p>
        </p:txBody>
      </p:sp>
      <p:sp>
        <p:nvSpPr>
          <p:cNvPr id="376839" name="AutoShape 7"/>
          <p:cNvSpPr>
            <a:spLocks/>
          </p:cNvSpPr>
          <p:nvPr/>
        </p:nvSpPr>
        <p:spPr bwMode="auto">
          <a:xfrm>
            <a:off x="1816100" y="4354513"/>
            <a:ext cx="3175000" cy="827087"/>
          </a:xfrm>
          <a:prstGeom prst="borderCallout1">
            <a:avLst>
              <a:gd name="adj1" fmla="val 13819"/>
              <a:gd name="adj2" fmla="val -2398"/>
              <a:gd name="adj3" fmla="val -96546"/>
              <a:gd name="adj4" fmla="val -1294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kumimoji="0" lang="ja-JP" altLang="en-US">
                <a:latin typeface="Courier New" pitchFamily="49" charset="0"/>
              </a:rPr>
              <a:t>関数</a:t>
            </a:r>
            <a:r>
              <a:rPr kumimoji="0" lang="en-US" altLang="ja-JP" b="1">
                <a:latin typeface="Courier New" pitchFamily="49" charset="0"/>
              </a:rPr>
              <a:t>f</a:t>
            </a:r>
            <a:r>
              <a:rPr lang="en-US" altLang="ja-JP" b="1">
                <a:latin typeface="Courier New" pitchFamily="49" charset="0"/>
              </a:rPr>
              <a:t>unc</a:t>
            </a:r>
            <a:r>
              <a:rPr lang="ja-JP" altLang="en-US">
                <a:latin typeface="Courier New" pitchFamily="49" charset="0"/>
              </a:rPr>
              <a:t>を呼び出し，その結果を一旦，変数</a:t>
            </a:r>
            <a:r>
              <a:rPr lang="en-US" altLang="ja-JP" b="1">
                <a:latin typeface="Courier New" pitchFamily="49" charset="0"/>
              </a:rPr>
              <a:t>c</a:t>
            </a:r>
            <a:r>
              <a:rPr lang="ja-JP" altLang="en-US">
                <a:latin typeface="Courier New" pitchFamily="49" charset="0"/>
              </a:rPr>
              <a:t>に代入して，その値が</a:t>
            </a:r>
            <a:r>
              <a:rPr lang="en-US" altLang="ja-JP" b="1">
                <a:latin typeface="Courier New" pitchFamily="49" charset="0"/>
              </a:rPr>
              <a:t>1</a:t>
            </a:r>
            <a:r>
              <a:rPr lang="ja-JP" altLang="en-US">
                <a:latin typeface="Courier New" pitchFamily="49" charset="0"/>
              </a:rPr>
              <a:t>かどうかを判定している</a:t>
            </a:r>
            <a:endParaRPr lang="ja-JP" altLang="en-US" b="1"/>
          </a:p>
        </p:txBody>
      </p:sp>
    </p:spTree>
    <p:extLst>
      <p:ext uri="{BB962C8B-B14F-4D97-AF65-F5344CB8AC3E}">
        <p14:creationId xmlns:p14="http://schemas.microsoft.com/office/powerpoint/2010/main" val="35160700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2215A-B55D-4766-B05A-D3BE9FA8F0B5}" type="slidenum">
              <a:rPr lang="en-US" altLang="ja-JP"/>
              <a:pPr/>
              <a:t>65</a:t>
            </a:fld>
            <a:endParaRPr lang="en-US" altLang="ja-JP"/>
          </a:p>
        </p:txBody>
      </p:sp>
      <p:sp>
        <p:nvSpPr>
          <p:cNvPr id="36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演習（提出不要）</a:t>
            </a:r>
          </a:p>
        </p:txBody>
      </p:sp>
      <p:sp>
        <p:nvSpPr>
          <p:cNvPr id="361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以下のプログラムを入力し，コンパイルと実行を試せ</a:t>
            </a:r>
          </a:p>
          <a:p>
            <a:pPr lvl="1"/>
            <a:r>
              <a:rPr kumimoji="0" lang="en-US" altLang="ja-JP" dirty="0"/>
              <a:t>29</a:t>
            </a:r>
            <a:r>
              <a:rPr kumimoji="0" lang="ja-JP" altLang="en-US" dirty="0"/>
              <a:t>ページのプログラム</a:t>
            </a:r>
            <a:r>
              <a:rPr kumimoji="0" lang="en-US" altLang="ja-JP" dirty="0"/>
              <a:t>(sample5-8.c)</a:t>
            </a:r>
          </a:p>
          <a:p>
            <a:pPr marL="0" indent="0">
              <a:buNone/>
            </a:pPr>
            <a:endParaRPr kumimoji="0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57081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演習</a:t>
            </a:r>
            <a:r>
              <a:rPr kumimoji="1" lang="en-US" altLang="ja-JP" dirty="0">
                <a:solidFill>
                  <a:srgbClr val="FF0000"/>
                </a:solidFill>
              </a:rPr>
              <a:t>3-4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0" lang="ja-JP" altLang="en-US" dirty="0"/>
                  <a:t>以下を満たすプログラムを作成せよ．</a:t>
                </a:r>
                <a:endParaRPr kumimoji="0" lang="en-US" altLang="ja-JP" dirty="0"/>
              </a:p>
              <a:p>
                <a:pPr lvl="1"/>
                <a:r>
                  <a:rPr kumimoji="0" lang="ja-JP" altLang="en-US" dirty="0"/>
                  <a:t>コマンドラインから整数を入力できる．</a:t>
                </a:r>
                <a:endParaRPr kumimoji="0" lang="en-US" altLang="ja-JP" dirty="0"/>
              </a:p>
              <a:p>
                <a:pPr lvl="1"/>
                <a:r>
                  <a:rPr kumimoji="0" lang="ja-JP" altLang="en-US" dirty="0"/>
                  <a:t>入力した整数を</a:t>
                </a:r>
                <a:r>
                  <a:rPr kumimoji="0" lang="en-US" altLang="ja-JP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kumimoji="0" lang="ja-JP" altLang="en-US" dirty="0"/>
                  <a:t>と定義した場合以下の数式を計算して</a:t>
                </a:r>
                <a:r>
                  <a:rPr kumimoji="0" lang="en-US" altLang="ja-JP" dirty="0" err="1"/>
                  <a:t>stdout</a:t>
                </a:r>
                <a:r>
                  <a:rPr kumimoji="0" lang="ja-JP" altLang="en-US" dirty="0"/>
                  <a:t>に出力する．</a:t>
                </a:r>
                <a:br>
                  <a:rPr kumimoji="0" lang="en-US" altLang="ja-JP" dirty="0"/>
                </a:b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pt-BR" altLang="ja-JP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0" lang="pt-BR" altLang="ja-JP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0" lang="pt-BR" altLang="ja-JP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0" lang="pt-BR" altLang="ja-JP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kumimoji="0" lang="en-US" altLang="ja-JP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nary>
                  </m:oMath>
                </a14:m>
                <a:br>
                  <a:rPr kumimoji="0" lang="en-US" altLang="ja-JP" dirty="0"/>
                </a:br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30" t="-21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9DFD7-60E6-4ABF-A491-5D99BFE304C6}" type="slidenum">
              <a:rPr lang="en-US" altLang="ja-JP" smtClean="0"/>
              <a:pPr/>
              <a:t>66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509741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0" sz="10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fld id="{530FCEE0-21F1-404A-959C-EF566F1A800A}" type="slidenum">
              <a:rPr lang="en-US" altLang="ja-JP" smtClean="0"/>
              <a:pPr/>
              <a:t>67</a:t>
            </a:fld>
            <a:endParaRPr lang="en-US" altLang="ja-JP"/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/>
              <a:t>アルゴリズムとデータ構造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0" lang="ja-JP" altLang="en-US"/>
              <a:t>文字列</a:t>
            </a:r>
          </a:p>
        </p:txBody>
      </p:sp>
    </p:spTree>
    <p:extLst>
      <p:ext uri="{BB962C8B-B14F-4D97-AF65-F5344CB8AC3E}">
        <p14:creationId xmlns:p14="http://schemas.microsoft.com/office/powerpoint/2010/main" val="9964511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7C384-62C4-4954-9B67-724B7ED67E34}" type="slidenum">
              <a:rPr lang="en-US" altLang="ja-JP"/>
              <a:pPr/>
              <a:t>68</a:t>
            </a:fld>
            <a:endParaRPr lang="en-US" altLang="ja-JP"/>
          </a:p>
        </p:txBody>
      </p:sp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文字</a:t>
            </a:r>
          </a:p>
        </p:txBody>
      </p:sp>
      <p:sp>
        <p:nvSpPr>
          <p:cNvPr id="184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3689350"/>
          </a:xfrm>
        </p:spPr>
        <p:txBody>
          <a:bodyPr/>
          <a:lstStyle/>
          <a:p>
            <a:r>
              <a:rPr lang="ja-JP" altLang="en-US" sz="2800"/>
              <a:t>文字を表すデータ型として</a:t>
            </a:r>
            <a:r>
              <a:rPr lang="en-US" altLang="ja-JP" sz="2800">
                <a:solidFill>
                  <a:srgbClr val="FF0000"/>
                </a:solidFill>
              </a:rPr>
              <a:t>char</a:t>
            </a:r>
            <a:r>
              <a:rPr lang="ja-JP" altLang="en-US" sz="2800"/>
              <a:t>がある</a:t>
            </a:r>
          </a:p>
          <a:p>
            <a:pPr lvl="1"/>
            <a:r>
              <a:rPr lang="en-US" altLang="ja-JP" sz="2500" b="1">
                <a:latin typeface="Courier New" pitchFamily="49" charset="0"/>
              </a:rPr>
              <a:t>char a;</a:t>
            </a:r>
          </a:p>
          <a:p>
            <a:pPr lvl="1"/>
            <a:r>
              <a:rPr lang="en-US" altLang="ja-JP" sz="2500" b="1">
                <a:latin typeface="Courier New" pitchFamily="49" charset="0"/>
              </a:rPr>
              <a:t>char x, y;</a:t>
            </a:r>
          </a:p>
          <a:p>
            <a:r>
              <a:rPr lang="ja-JP" altLang="en-US" sz="2800">
                <a:solidFill>
                  <a:srgbClr val="FF0000"/>
                </a:solidFill>
              </a:rPr>
              <a:t>文字あるいは文字定数</a:t>
            </a:r>
            <a:r>
              <a:rPr lang="ja-JP" altLang="en-US" sz="2800"/>
              <a:t>は，単一引用符に囲まれた</a:t>
            </a:r>
            <a:r>
              <a:rPr lang="en-US" altLang="ja-JP" sz="2800"/>
              <a:t>1</a:t>
            </a:r>
            <a:r>
              <a:rPr lang="ja-JP" altLang="en-US" sz="2800"/>
              <a:t>文字によって表される</a:t>
            </a:r>
          </a:p>
          <a:p>
            <a:pPr lvl="1"/>
            <a:r>
              <a:rPr lang="en-US" altLang="ja-JP" sz="2500" b="1">
                <a:latin typeface="Courier New" pitchFamily="49" charset="0"/>
              </a:rPr>
              <a:t>'a'</a:t>
            </a:r>
            <a:r>
              <a:rPr lang="ja-JP" altLang="en-US" sz="2500" b="1">
                <a:latin typeface="Courier New" pitchFamily="49" charset="0"/>
              </a:rPr>
              <a:t>，</a:t>
            </a:r>
            <a:r>
              <a:rPr lang="en-US" altLang="ja-JP" sz="2500" b="1">
                <a:latin typeface="Courier New" pitchFamily="49" charset="0"/>
              </a:rPr>
              <a:t>'b'</a:t>
            </a:r>
            <a:r>
              <a:rPr lang="ja-JP" altLang="en-US" sz="2500" b="1">
                <a:latin typeface="Courier New" pitchFamily="49" charset="0"/>
              </a:rPr>
              <a:t>，</a:t>
            </a:r>
            <a:r>
              <a:rPr lang="en-US" altLang="ja-JP" sz="2500" b="1">
                <a:latin typeface="Courier New" pitchFamily="49" charset="0"/>
              </a:rPr>
              <a:t>'C'</a:t>
            </a:r>
            <a:r>
              <a:rPr lang="ja-JP" altLang="en-US" sz="2500" b="1">
                <a:latin typeface="Courier New" pitchFamily="49" charset="0"/>
              </a:rPr>
              <a:t>，</a:t>
            </a:r>
            <a:r>
              <a:rPr lang="en-US" altLang="ja-JP" sz="2500" b="1">
                <a:latin typeface="Courier New" pitchFamily="49" charset="0"/>
              </a:rPr>
              <a:t>' '</a:t>
            </a:r>
            <a:r>
              <a:rPr lang="ja-JP" altLang="en-US" sz="2500"/>
              <a:t>など</a:t>
            </a:r>
          </a:p>
          <a:p>
            <a:r>
              <a:rPr lang="en-US" altLang="ja-JP" sz="2800"/>
              <a:t>char</a:t>
            </a:r>
            <a:r>
              <a:rPr lang="ja-JP" altLang="en-US" sz="2800"/>
              <a:t>型の変数には，文字を代入することができる</a:t>
            </a:r>
          </a:p>
          <a:p>
            <a:pPr lvl="1"/>
            <a:endParaRPr lang="en-US" altLang="ja-JP" sz="2500" b="1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4993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B06E4-468E-48EF-B08B-6A723942C118}" type="slidenum">
              <a:rPr lang="en-US" altLang="ja-JP"/>
              <a:pPr/>
              <a:t>69</a:t>
            </a:fld>
            <a:endParaRPr lang="en-US" altLang="ja-JP"/>
          </a:p>
        </p:txBody>
      </p:sp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文字</a:t>
            </a:r>
          </a:p>
        </p:txBody>
      </p:sp>
      <p:sp>
        <p:nvSpPr>
          <p:cNvPr id="253956" name="Text Box 4"/>
          <p:cNvSpPr txBox="1">
            <a:spLocks noChangeArrowheads="1"/>
          </p:cNvSpPr>
          <p:nvPr/>
        </p:nvSpPr>
        <p:spPr bwMode="auto">
          <a:xfrm>
            <a:off x="5689600" y="2806700"/>
            <a:ext cx="1641475" cy="120173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$ ./test</a:t>
            </a:r>
          </a:p>
          <a:p>
            <a:pPr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a = X</a:t>
            </a:r>
          </a:p>
          <a:p>
            <a:pPr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$</a:t>
            </a:r>
          </a:p>
        </p:txBody>
      </p:sp>
      <p:sp>
        <p:nvSpPr>
          <p:cNvPr id="253957" name="Text Box 5"/>
          <p:cNvSpPr txBox="1">
            <a:spLocks noChangeArrowheads="1"/>
          </p:cNvSpPr>
          <p:nvPr/>
        </p:nvSpPr>
        <p:spPr bwMode="auto">
          <a:xfrm>
            <a:off x="5457825" y="2446338"/>
            <a:ext cx="727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ja-JP" altLang="en-US">
                <a:solidFill>
                  <a:schemeClr val="hlink"/>
                </a:solidFill>
              </a:rPr>
              <a:t>画面</a:t>
            </a:r>
          </a:p>
        </p:txBody>
      </p:sp>
      <p:sp>
        <p:nvSpPr>
          <p:cNvPr id="253958" name="Text Box 6"/>
          <p:cNvSpPr txBox="1">
            <a:spLocks noChangeArrowheads="1"/>
          </p:cNvSpPr>
          <p:nvPr/>
        </p:nvSpPr>
        <p:spPr bwMode="auto">
          <a:xfrm>
            <a:off x="504825" y="5156200"/>
            <a:ext cx="27416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ja-JP" altLang="en-US" sz="1600">
                <a:solidFill>
                  <a:schemeClr val="hlink"/>
                </a:solidFill>
              </a:rPr>
              <a:t>文字型の文字を表示せよ</a:t>
            </a:r>
          </a:p>
        </p:txBody>
      </p:sp>
      <p:sp>
        <p:nvSpPr>
          <p:cNvPr id="253960" name="Line 8"/>
          <p:cNvSpPr>
            <a:spLocks noChangeShapeType="1"/>
          </p:cNvSpPr>
          <p:nvPr/>
        </p:nvSpPr>
        <p:spPr bwMode="auto">
          <a:xfrm flipV="1">
            <a:off x="2081213" y="4021138"/>
            <a:ext cx="1477962" cy="1196975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53961" name="Rectangle 9"/>
          <p:cNvSpPr>
            <a:spLocks noChangeArrowheads="1"/>
          </p:cNvSpPr>
          <p:nvPr/>
        </p:nvSpPr>
        <p:spPr bwMode="auto">
          <a:xfrm>
            <a:off x="1176338" y="2152650"/>
            <a:ext cx="4057650" cy="2568575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000" b="1">
                <a:latin typeface="Courier New" pitchFamily="49" charset="0"/>
              </a:rPr>
              <a:t>#include &lt;stdio.h&gt;</a:t>
            </a:r>
          </a:p>
          <a:p>
            <a:r>
              <a:rPr lang="en-US" altLang="ja-JP" sz="2000" b="1">
                <a:latin typeface="Courier New" pitchFamily="49" charset="0"/>
              </a:rPr>
              <a:t>int main(void)</a:t>
            </a:r>
          </a:p>
          <a:p>
            <a:r>
              <a:rPr lang="en-US" altLang="ja-JP" sz="2000" b="1">
                <a:latin typeface="Courier New" pitchFamily="49" charset="0"/>
              </a:rPr>
              <a:t>{</a:t>
            </a:r>
          </a:p>
          <a:p>
            <a:r>
              <a:rPr lang="en-US" altLang="ja-JP" sz="2000" b="1">
                <a:latin typeface="Courier New" pitchFamily="49" charset="0"/>
              </a:rPr>
              <a:t>  char a;</a:t>
            </a:r>
          </a:p>
          <a:p>
            <a:r>
              <a:rPr lang="en-US" altLang="ja-JP" sz="2000" b="1">
                <a:latin typeface="Courier New" pitchFamily="49" charset="0"/>
              </a:rPr>
              <a:t>  a = 'X';</a:t>
            </a:r>
          </a:p>
          <a:p>
            <a:r>
              <a:rPr lang="en-US" altLang="ja-JP" sz="2000" b="1">
                <a:latin typeface="Courier New" pitchFamily="49" charset="0"/>
              </a:rPr>
              <a:t>  printf("a = %c\n", a);</a:t>
            </a:r>
          </a:p>
          <a:p>
            <a:r>
              <a:rPr lang="en-US" altLang="ja-JP" sz="2000" b="1">
                <a:latin typeface="Courier New" pitchFamily="49" charset="0"/>
              </a:rPr>
              <a:t>  return 0;</a:t>
            </a:r>
          </a:p>
          <a:p>
            <a:r>
              <a:rPr lang="en-US" altLang="ja-JP" sz="2000" b="1"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14717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D462-A3A9-4D2D-89FC-BC422E616EB2}" type="slidenum">
              <a:rPr lang="en-US" altLang="ja-JP"/>
              <a:pPr/>
              <a:t>7</a:t>
            </a:fld>
            <a:endParaRPr lang="en-US" altLang="ja-JP"/>
          </a:p>
        </p:txBody>
      </p:sp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1</a:t>
            </a:r>
            <a:r>
              <a:rPr lang="ja-JP" altLang="en-US"/>
              <a:t>次元配列</a:t>
            </a:r>
          </a:p>
        </p:txBody>
      </p:sp>
      <p:sp>
        <p:nvSpPr>
          <p:cNvPr id="150531" name="Text Box 3"/>
          <p:cNvSpPr txBox="1">
            <a:spLocks noChangeArrowheads="1"/>
          </p:cNvSpPr>
          <p:nvPr/>
        </p:nvSpPr>
        <p:spPr bwMode="auto">
          <a:xfrm>
            <a:off x="1870075" y="1771650"/>
            <a:ext cx="5402263" cy="3781425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</a:rPr>
              <a:t>#include &lt;stdio.h&gt;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</a:rPr>
              <a:t>int main(void)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</a:rPr>
              <a:t>{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</a:rPr>
              <a:t>  int a[5];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</a:rPr>
              <a:t>  int i;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endParaRPr lang="en-US" altLang="ja-JP">
              <a:latin typeface="Courier New" pitchFamily="49" charset="0"/>
            </a:endParaRP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</a:rPr>
              <a:t>  for (i=0; i&lt;5; i++) a[i] = i;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</a:rPr>
              <a:t>  for (i=0; i&lt;5; i++)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</a:rPr>
              <a:t>    printf("%d\n", a[i]);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</a:rPr>
              <a:t>  return 0;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</a:rPr>
              <a:t>}</a:t>
            </a:r>
          </a:p>
        </p:txBody>
      </p:sp>
      <p:pic>
        <p:nvPicPr>
          <p:cNvPr id="15053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275" y="5575300"/>
            <a:ext cx="300355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0533" name="Text Box 5"/>
          <p:cNvSpPr txBox="1">
            <a:spLocks noChangeArrowheads="1"/>
          </p:cNvSpPr>
          <p:nvPr/>
        </p:nvSpPr>
        <p:spPr bwMode="auto">
          <a:xfrm>
            <a:off x="1003300" y="1371600"/>
            <a:ext cx="17414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</a:rPr>
              <a:t>sample4-1.c</a:t>
            </a:r>
          </a:p>
        </p:txBody>
      </p:sp>
    </p:spTree>
    <p:extLst>
      <p:ext uri="{BB962C8B-B14F-4D97-AF65-F5344CB8AC3E}">
        <p14:creationId xmlns:p14="http://schemas.microsoft.com/office/powerpoint/2010/main" val="9101159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41727-9601-477E-B5D8-5A7D87826CC0}" type="slidenum">
              <a:rPr lang="en-US" altLang="ja-JP"/>
              <a:pPr/>
              <a:t>70</a:t>
            </a:fld>
            <a:endParaRPr lang="en-US" altLang="ja-JP"/>
          </a:p>
        </p:txBody>
      </p:sp>
      <p:sp>
        <p:nvSpPr>
          <p:cNvPr id="174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文字列</a:t>
            </a:r>
          </a:p>
        </p:txBody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/>
              <a:t>C</a:t>
            </a:r>
            <a:r>
              <a:rPr lang="ja-JP" altLang="en-US"/>
              <a:t>言語によって最もよく使われる</a:t>
            </a:r>
            <a:r>
              <a:rPr lang="en-US" altLang="ja-JP"/>
              <a:t>1</a:t>
            </a:r>
            <a:r>
              <a:rPr lang="ja-JP" altLang="en-US"/>
              <a:t>次元配列が文字列である</a:t>
            </a:r>
          </a:p>
          <a:p>
            <a:pPr lvl="1"/>
            <a:r>
              <a:rPr lang="ja-JP" altLang="en-US"/>
              <a:t>どのようにして文字列を表すのか？</a:t>
            </a:r>
          </a:p>
          <a:p>
            <a:pPr lvl="2"/>
            <a:r>
              <a:rPr lang="ja-JP" altLang="en-US">
                <a:solidFill>
                  <a:srgbClr val="FF0000"/>
                </a:solidFill>
              </a:rPr>
              <a:t>複数個の文字</a:t>
            </a:r>
            <a:r>
              <a:rPr lang="en-US" altLang="ja-JP">
                <a:solidFill>
                  <a:srgbClr val="FF0000"/>
                </a:solidFill>
              </a:rPr>
              <a:t>(char</a:t>
            </a:r>
            <a:r>
              <a:rPr lang="ja-JP" altLang="en-US">
                <a:solidFill>
                  <a:srgbClr val="FF0000"/>
                </a:solidFill>
              </a:rPr>
              <a:t>型の変数</a:t>
            </a:r>
            <a:r>
              <a:rPr lang="en-US" altLang="ja-JP">
                <a:solidFill>
                  <a:srgbClr val="FF0000"/>
                </a:solidFill>
              </a:rPr>
              <a:t>)</a:t>
            </a:r>
            <a:r>
              <a:rPr lang="ja-JP" altLang="en-US">
                <a:solidFill>
                  <a:srgbClr val="FF0000"/>
                </a:solidFill>
              </a:rPr>
              <a:t>が並んだもの</a:t>
            </a:r>
            <a:r>
              <a:rPr lang="ja-JP" altLang="en-US"/>
              <a:t>を文字列と考えられる</a:t>
            </a:r>
          </a:p>
          <a:p>
            <a:pPr lvl="2"/>
            <a:r>
              <a:rPr lang="ja-JP" altLang="en-US"/>
              <a:t>すると，</a:t>
            </a:r>
            <a:r>
              <a:rPr lang="ja-JP" altLang="en-US">
                <a:solidFill>
                  <a:srgbClr val="FF0000"/>
                </a:solidFill>
              </a:rPr>
              <a:t>文字型の配列</a:t>
            </a:r>
            <a:r>
              <a:rPr lang="ja-JP" altLang="en-US"/>
              <a:t>によって，</a:t>
            </a:r>
            <a:r>
              <a:rPr lang="ja-JP" altLang="en-US">
                <a:solidFill>
                  <a:srgbClr val="FF0000"/>
                </a:solidFill>
              </a:rPr>
              <a:t>文字列を表す</a:t>
            </a:r>
            <a:r>
              <a:rPr lang="ja-JP" altLang="en-US"/>
              <a:t>ことができる</a:t>
            </a:r>
          </a:p>
          <a:p>
            <a:r>
              <a:rPr lang="ja-JP" altLang="en-US"/>
              <a:t>文字列を表すデータ型として，</a:t>
            </a:r>
            <a:r>
              <a:rPr lang="ja-JP" altLang="en-US">
                <a:solidFill>
                  <a:srgbClr val="FF0000"/>
                </a:solidFill>
              </a:rPr>
              <a:t>文字型の配列</a:t>
            </a:r>
            <a:r>
              <a:rPr lang="ja-JP" altLang="en-US"/>
              <a:t>を考える</a:t>
            </a:r>
          </a:p>
          <a:p>
            <a:pPr lvl="1">
              <a:buFont typeface="Wingdings" pitchFamily="2" charset="2"/>
              <a:buNone/>
            </a:pPr>
            <a:endParaRPr lang="ja-JP" altLang="en-US" b="1">
              <a:latin typeface="Courier New" pitchFamily="49" charset="0"/>
            </a:endParaRPr>
          </a:p>
          <a:p>
            <a:endParaRPr lang="ja-JP" altLang="en-US" b="1">
              <a:latin typeface="Courier New" pitchFamily="49" charset="0"/>
            </a:endParaRPr>
          </a:p>
          <a:p>
            <a:pPr lvl="1"/>
            <a:endParaRPr lang="en-US" altLang="ja-JP"/>
          </a:p>
        </p:txBody>
      </p:sp>
      <p:sp>
        <p:nvSpPr>
          <p:cNvPr id="174098" name="Rectangle 18"/>
          <p:cNvSpPr>
            <a:spLocks noChangeArrowheads="1"/>
          </p:cNvSpPr>
          <p:nvPr/>
        </p:nvSpPr>
        <p:spPr bwMode="auto">
          <a:xfrm>
            <a:off x="3756025" y="5440363"/>
            <a:ext cx="1746250" cy="434975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b="1">
                <a:latin typeface="Courier New" pitchFamily="49" charset="0"/>
              </a:rPr>
              <a:t>char s[8];</a:t>
            </a:r>
          </a:p>
        </p:txBody>
      </p:sp>
    </p:spTree>
    <p:extLst>
      <p:ext uri="{BB962C8B-B14F-4D97-AF65-F5344CB8AC3E}">
        <p14:creationId xmlns:p14="http://schemas.microsoft.com/office/powerpoint/2010/main" val="36835199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48848-DD8B-4266-8187-0A13373FEC66}" type="slidenum">
              <a:rPr lang="en-US" altLang="ja-JP"/>
              <a:pPr/>
              <a:t>71</a:t>
            </a:fld>
            <a:endParaRPr lang="en-US" altLang="ja-JP"/>
          </a:p>
        </p:txBody>
      </p:sp>
      <p:sp>
        <p:nvSpPr>
          <p:cNvPr id="232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文字列</a:t>
            </a:r>
          </a:p>
        </p:txBody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文字型の配列の使い方</a:t>
            </a:r>
          </a:p>
          <a:p>
            <a:pPr lvl="1"/>
            <a:r>
              <a:rPr lang="en-US" altLang="ja-JP"/>
              <a:t>char s[8] = "book";</a:t>
            </a:r>
          </a:p>
          <a:p>
            <a:pPr lvl="2"/>
            <a:r>
              <a:rPr lang="en-US" altLang="ja-JP"/>
              <a:t>char</a:t>
            </a:r>
            <a:r>
              <a:rPr lang="ja-JP" altLang="en-US"/>
              <a:t>型の</a:t>
            </a:r>
            <a:r>
              <a:rPr lang="en-US" altLang="ja-JP"/>
              <a:t>8</a:t>
            </a:r>
            <a:r>
              <a:rPr lang="ja-JP" altLang="en-US"/>
              <a:t>個の要素を持った変数</a:t>
            </a:r>
            <a:r>
              <a:rPr lang="en-US" altLang="ja-JP"/>
              <a:t>s</a:t>
            </a:r>
            <a:r>
              <a:rPr lang="ja-JP" altLang="en-US"/>
              <a:t>が，メモリの中の適当な区画に定義される</a:t>
            </a:r>
          </a:p>
          <a:p>
            <a:pPr lvl="2"/>
            <a:r>
              <a:rPr lang="en-US" altLang="ja-JP"/>
              <a:t>s</a:t>
            </a:r>
            <a:r>
              <a:rPr lang="ja-JP" altLang="en-US"/>
              <a:t>が</a:t>
            </a:r>
            <a:r>
              <a:rPr lang="en-US" altLang="ja-JP">
                <a:solidFill>
                  <a:srgbClr val="FF0000"/>
                </a:solidFill>
              </a:rPr>
              <a:t>book</a:t>
            </a:r>
            <a:r>
              <a:rPr lang="ja-JP" altLang="en-US"/>
              <a:t>という文字列と</a:t>
            </a:r>
            <a:r>
              <a:rPr lang="en-US" altLang="ja-JP">
                <a:solidFill>
                  <a:srgbClr val="FF0000"/>
                </a:solidFill>
              </a:rPr>
              <a:t>\0</a:t>
            </a:r>
            <a:r>
              <a:rPr lang="ja-JP" altLang="en-US"/>
              <a:t>という記号で初期化される</a:t>
            </a:r>
          </a:p>
        </p:txBody>
      </p:sp>
      <p:sp>
        <p:nvSpPr>
          <p:cNvPr id="232452" name="Rectangle 4"/>
          <p:cNvSpPr>
            <a:spLocks noChangeArrowheads="1"/>
          </p:cNvSpPr>
          <p:nvPr/>
        </p:nvSpPr>
        <p:spPr bwMode="auto">
          <a:xfrm>
            <a:off x="482600" y="5140325"/>
            <a:ext cx="4824413" cy="9144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ja-JP" altLang="en-US"/>
          </a:p>
        </p:txBody>
      </p:sp>
      <p:sp>
        <p:nvSpPr>
          <p:cNvPr id="232453" name="Rectangle 5"/>
          <p:cNvSpPr>
            <a:spLocks noChangeArrowheads="1"/>
          </p:cNvSpPr>
          <p:nvPr/>
        </p:nvSpPr>
        <p:spPr bwMode="auto">
          <a:xfrm>
            <a:off x="458788" y="5140325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r>
              <a:rPr lang="en-US" altLang="ja-JP" sz="3200">
                <a:latin typeface="Tahoma" pitchFamily="34" charset="0"/>
              </a:rPr>
              <a:t>b</a:t>
            </a:r>
          </a:p>
        </p:txBody>
      </p:sp>
      <p:sp>
        <p:nvSpPr>
          <p:cNvPr id="232454" name="Rectangle 6"/>
          <p:cNvSpPr>
            <a:spLocks noChangeArrowheads="1"/>
          </p:cNvSpPr>
          <p:nvPr/>
        </p:nvSpPr>
        <p:spPr bwMode="auto">
          <a:xfrm>
            <a:off x="1068388" y="5140325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r>
              <a:rPr lang="en-US" altLang="ja-JP" sz="3600">
                <a:latin typeface="Tahoma" pitchFamily="34" charset="0"/>
              </a:rPr>
              <a:t>o</a:t>
            </a:r>
          </a:p>
        </p:txBody>
      </p:sp>
      <p:sp>
        <p:nvSpPr>
          <p:cNvPr id="232455" name="Text Box 7"/>
          <p:cNvSpPr txBox="1">
            <a:spLocks noChangeArrowheads="1"/>
          </p:cNvSpPr>
          <p:nvPr/>
        </p:nvSpPr>
        <p:spPr bwMode="auto">
          <a:xfrm>
            <a:off x="2287588" y="4606925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>
                <a:latin typeface="Tahoma" pitchFamily="34" charset="0"/>
              </a:rPr>
              <a:t>s[8]</a:t>
            </a:r>
          </a:p>
        </p:txBody>
      </p:sp>
      <p:sp>
        <p:nvSpPr>
          <p:cNvPr id="232456" name="Rectangle 8"/>
          <p:cNvSpPr>
            <a:spLocks noChangeArrowheads="1"/>
          </p:cNvSpPr>
          <p:nvPr/>
        </p:nvSpPr>
        <p:spPr bwMode="auto">
          <a:xfrm>
            <a:off x="1677988" y="5140325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r>
              <a:rPr lang="en-US" altLang="ja-JP" sz="3200">
                <a:latin typeface="Tahoma" pitchFamily="34" charset="0"/>
              </a:rPr>
              <a:t>o</a:t>
            </a:r>
          </a:p>
        </p:txBody>
      </p:sp>
      <p:sp>
        <p:nvSpPr>
          <p:cNvPr id="232457" name="Rectangle 9"/>
          <p:cNvSpPr>
            <a:spLocks noChangeArrowheads="1"/>
          </p:cNvSpPr>
          <p:nvPr/>
        </p:nvSpPr>
        <p:spPr bwMode="auto">
          <a:xfrm>
            <a:off x="2287588" y="5140325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r>
              <a:rPr lang="en-US" altLang="ja-JP" sz="3600">
                <a:latin typeface="Tahoma" pitchFamily="34" charset="0"/>
              </a:rPr>
              <a:t>k</a:t>
            </a:r>
          </a:p>
        </p:txBody>
      </p:sp>
      <p:sp>
        <p:nvSpPr>
          <p:cNvPr id="232458" name="Rectangle 10"/>
          <p:cNvSpPr>
            <a:spLocks noChangeArrowheads="1"/>
          </p:cNvSpPr>
          <p:nvPr/>
        </p:nvSpPr>
        <p:spPr bwMode="auto">
          <a:xfrm>
            <a:off x="2897188" y="5140325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r>
              <a:rPr lang="en-US" altLang="ja-JP" sz="2400">
                <a:latin typeface="Tahoma" pitchFamily="34" charset="0"/>
              </a:rPr>
              <a:t>\0</a:t>
            </a:r>
          </a:p>
        </p:txBody>
      </p:sp>
      <p:sp>
        <p:nvSpPr>
          <p:cNvPr id="232459" name="Rectangle 11"/>
          <p:cNvSpPr>
            <a:spLocks noChangeArrowheads="1"/>
          </p:cNvSpPr>
          <p:nvPr/>
        </p:nvSpPr>
        <p:spPr bwMode="auto">
          <a:xfrm>
            <a:off x="3506788" y="5140325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600">
              <a:latin typeface="Tahoma" pitchFamily="34" charset="0"/>
            </a:endParaRPr>
          </a:p>
        </p:txBody>
      </p:sp>
      <p:sp>
        <p:nvSpPr>
          <p:cNvPr id="232460" name="Rectangle 12"/>
          <p:cNvSpPr>
            <a:spLocks noChangeArrowheads="1"/>
          </p:cNvSpPr>
          <p:nvPr/>
        </p:nvSpPr>
        <p:spPr bwMode="auto">
          <a:xfrm>
            <a:off x="4116388" y="5140325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200">
              <a:latin typeface="Tahoma" pitchFamily="34" charset="0"/>
            </a:endParaRPr>
          </a:p>
        </p:txBody>
      </p:sp>
      <p:sp>
        <p:nvSpPr>
          <p:cNvPr id="232461" name="Rectangle 13"/>
          <p:cNvSpPr>
            <a:spLocks noChangeArrowheads="1"/>
          </p:cNvSpPr>
          <p:nvPr/>
        </p:nvSpPr>
        <p:spPr bwMode="auto">
          <a:xfrm>
            <a:off x="4725988" y="5140325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600">
              <a:latin typeface="Tahoma" pitchFamily="34" charset="0"/>
            </a:endParaRPr>
          </a:p>
        </p:txBody>
      </p:sp>
      <p:sp>
        <p:nvSpPr>
          <p:cNvPr id="232463" name="Text Box 15"/>
          <p:cNvSpPr txBox="1">
            <a:spLocks noChangeArrowheads="1"/>
          </p:cNvSpPr>
          <p:nvPr/>
        </p:nvSpPr>
        <p:spPr bwMode="auto">
          <a:xfrm>
            <a:off x="5664200" y="4122738"/>
            <a:ext cx="3275013" cy="2208212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1600" b="1">
                <a:latin typeface="Courier New" pitchFamily="49" charset="0"/>
              </a:rPr>
              <a:t>s[0]</a:t>
            </a:r>
            <a:r>
              <a:rPr lang="ja-JP" altLang="en-US" sz="1600">
                <a:latin typeface="Courier New" pitchFamily="49" charset="0"/>
              </a:rPr>
              <a:t>や</a:t>
            </a:r>
            <a:r>
              <a:rPr lang="en-US" altLang="ja-JP" sz="1600" b="1">
                <a:latin typeface="Courier New" pitchFamily="49" charset="0"/>
              </a:rPr>
              <a:t>s[1]</a:t>
            </a:r>
            <a:r>
              <a:rPr lang="ja-JP" altLang="en-US" sz="1600">
                <a:latin typeface="Courier New" pitchFamily="49" charset="0"/>
              </a:rPr>
              <a:t>は，それぞれ，</a:t>
            </a:r>
            <a:r>
              <a:rPr lang="en-US" altLang="ja-JP" sz="1600" b="1">
                <a:latin typeface="Courier New" pitchFamily="49" charset="0"/>
              </a:rPr>
              <a:t>char</a:t>
            </a:r>
            <a:r>
              <a:rPr lang="ja-JP" altLang="en-US" sz="1600">
                <a:latin typeface="Courier New" pitchFamily="49" charset="0"/>
              </a:rPr>
              <a:t>型のデータ．よって，</a:t>
            </a:r>
            <a:r>
              <a:rPr lang="en-US" altLang="ja-JP" sz="1600" b="1">
                <a:latin typeface="Courier New" pitchFamily="49" charset="0"/>
              </a:rPr>
              <a:t>printf("%c\n", s[0]); </a:t>
            </a:r>
            <a:r>
              <a:rPr lang="ja-JP" altLang="en-US" sz="1600">
                <a:latin typeface="Courier New" pitchFamily="49" charset="0"/>
              </a:rPr>
              <a:t>で表示できる</a:t>
            </a:r>
          </a:p>
          <a:p>
            <a:pPr>
              <a:spcBef>
                <a:spcPct val="50000"/>
              </a:spcBef>
            </a:pPr>
            <a:r>
              <a:rPr lang="ja-JP" altLang="en-US" sz="1600">
                <a:latin typeface="Courier New" pitchFamily="49" charset="0"/>
              </a:rPr>
              <a:t>一方，文字列全体を表示するには，</a:t>
            </a:r>
          </a:p>
          <a:p>
            <a:pPr>
              <a:spcBef>
                <a:spcPct val="50000"/>
              </a:spcBef>
            </a:pPr>
            <a:r>
              <a:rPr lang="en-US" altLang="ja-JP" sz="1600" b="1">
                <a:latin typeface="Courier New" pitchFamily="49" charset="0"/>
              </a:rPr>
              <a:t>printf("%s\n", s);</a:t>
            </a:r>
          </a:p>
          <a:p>
            <a:pPr>
              <a:spcBef>
                <a:spcPct val="50000"/>
              </a:spcBef>
            </a:pPr>
            <a:r>
              <a:rPr lang="ja-JP" altLang="en-US" sz="1600">
                <a:latin typeface="Courier New" pitchFamily="49" charset="0"/>
              </a:rPr>
              <a:t>とする</a:t>
            </a:r>
            <a:r>
              <a:rPr lang="en-US" altLang="ja-JP" sz="1600">
                <a:latin typeface="Courier New" pitchFamily="49" charset="0"/>
              </a:rPr>
              <a:t>(</a:t>
            </a:r>
            <a:r>
              <a:rPr lang="en-US" altLang="ja-JP" sz="1600" b="1">
                <a:latin typeface="Courier New" pitchFamily="49" charset="0"/>
              </a:rPr>
              <a:t>\0</a:t>
            </a:r>
            <a:r>
              <a:rPr lang="ja-JP" altLang="en-US" sz="1600">
                <a:latin typeface="Courier New" pitchFamily="49" charset="0"/>
              </a:rPr>
              <a:t>まで表示する</a:t>
            </a:r>
            <a:r>
              <a:rPr lang="en-US" altLang="ja-JP" sz="1600">
                <a:latin typeface="Courier New" pitchFamily="49" charset="0"/>
              </a:rPr>
              <a:t>)</a:t>
            </a:r>
          </a:p>
        </p:txBody>
      </p:sp>
      <p:sp>
        <p:nvSpPr>
          <p:cNvPr id="232469" name="AutoShape 21"/>
          <p:cNvSpPr>
            <a:spLocks/>
          </p:cNvSpPr>
          <p:nvPr/>
        </p:nvSpPr>
        <p:spPr bwMode="auto">
          <a:xfrm>
            <a:off x="3759200" y="4108450"/>
            <a:ext cx="1651000" cy="625475"/>
          </a:xfrm>
          <a:prstGeom prst="borderCallout1">
            <a:avLst>
              <a:gd name="adj1" fmla="val 18273"/>
              <a:gd name="adj2" fmla="val -4616"/>
              <a:gd name="adj3" fmla="val 210912"/>
              <a:gd name="adj4" fmla="val -3221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ja-JP"/>
              <a:t>'\0' </a:t>
            </a:r>
            <a:r>
              <a:rPr lang="ja-JP" altLang="en-US"/>
              <a:t>は特別な記号</a:t>
            </a:r>
          </a:p>
        </p:txBody>
      </p:sp>
    </p:spTree>
    <p:extLst>
      <p:ext uri="{BB962C8B-B14F-4D97-AF65-F5344CB8AC3E}">
        <p14:creationId xmlns:p14="http://schemas.microsoft.com/office/powerpoint/2010/main" val="24912884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90925-D8D1-4DB6-9F82-AA0355BE2D97}" type="slidenum">
              <a:rPr lang="en-US" altLang="ja-JP"/>
              <a:pPr/>
              <a:t>72</a:t>
            </a:fld>
            <a:endParaRPr lang="en-US" altLang="ja-JP"/>
          </a:p>
        </p:txBody>
      </p:sp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文字列</a:t>
            </a:r>
          </a:p>
        </p:txBody>
      </p:sp>
      <p:sp>
        <p:nvSpPr>
          <p:cNvPr id="256004" name="Text Box 4"/>
          <p:cNvSpPr txBox="1">
            <a:spLocks noChangeArrowheads="1"/>
          </p:cNvSpPr>
          <p:nvPr/>
        </p:nvSpPr>
        <p:spPr bwMode="auto">
          <a:xfrm>
            <a:off x="6548438" y="2517775"/>
            <a:ext cx="2022475" cy="134143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$ ./sample6-1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b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book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$</a:t>
            </a:r>
          </a:p>
        </p:txBody>
      </p:sp>
      <p:sp>
        <p:nvSpPr>
          <p:cNvPr id="256005" name="Text Box 5"/>
          <p:cNvSpPr txBox="1">
            <a:spLocks noChangeArrowheads="1"/>
          </p:cNvSpPr>
          <p:nvPr/>
        </p:nvSpPr>
        <p:spPr bwMode="auto">
          <a:xfrm>
            <a:off x="6316663" y="2157413"/>
            <a:ext cx="727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ja-JP" altLang="en-US">
                <a:solidFill>
                  <a:schemeClr val="hlink"/>
                </a:solidFill>
              </a:rPr>
              <a:t>画面</a:t>
            </a:r>
          </a:p>
        </p:txBody>
      </p:sp>
      <p:sp>
        <p:nvSpPr>
          <p:cNvPr id="256006" name="Text Box 6"/>
          <p:cNvSpPr txBox="1">
            <a:spLocks noChangeArrowheads="1"/>
          </p:cNvSpPr>
          <p:nvPr/>
        </p:nvSpPr>
        <p:spPr bwMode="auto">
          <a:xfrm>
            <a:off x="931863" y="1925638"/>
            <a:ext cx="4460875" cy="3673475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</a:rPr>
              <a:t>#include &lt;stdio.h&gt;</a:t>
            </a:r>
          </a:p>
          <a:p>
            <a:pPr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</a:rPr>
              <a:t>int main(void)</a:t>
            </a:r>
          </a:p>
          <a:p>
            <a:pPr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</a:rPr>
              <a:t>{</a:t>
            </a:r>
          </a:p>
          <a:p>
            <a:pPr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</a:rPr>
              <a:t>  char s[8] = "book";</a:t>
            </a:r>
          </a:p>
          <a:p>
            <a:pPr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</a:rPr>
              <a:t>  printf("</a:t>
            </a:r>
            <a:r>
              <a:rPr lang="en-US" altLang="ja-JP" sz="2000" b="1">
                <a:solidFill>
                  <a:srgbClr val="FF0000"/>
                </a:solidFill>
                <a:latin typeface="Courier New" pitchFamily="49" charset="0"/>
              </a:rPr>
              <a:t>%c</a:t>
            </a:r>
            <a:r>
              <a:rPr lang="en-US" altLang="ja-JP" sz="2000" b="1">
                <a:latin typeface="Courier New" pitchFamily="49" charset="0"/>
              </a:rPr>
              <a:t>\n", s[0]); </a:t>
            </a:r>
            <a:endParaRPr lang="en-US" altLang="ja-JP" sz="2000">
              <a:latin typeface="Courier New" pitchFamily="49" charset="0"/>
            </a:endParaRPr>
          </a:p>
          <a:p>
            <a:pPr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</a:rPr>
              <a:t>  printf("</a:t>
            </a:r>
            <a:r>
              <a:rPr lang="en-US" altLang="ja-JP" sz="2000" b="1">
                <a:solidFill>
                  <a:srgbClr val="FF0000"/>
                </a:solidFill>
                <a:latin typeface="Courier New" pitchFamily="49" charset="0"/>
              </a:rPr>
              <a:t>%s</a:t>
            </a:r>
            <a:r>
              <a:rPr lang="en-US" altLang="ja-JP" sz="2000" b="1">
                <a:latin typeface="Courier New" pitchFamily="49" charset="0"/>
              </a:rPr>
              <a:t>\n", s);</a:t>
            </a:r>
          </a:p>
          <a:p>
            <a:pPr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</a:rPr>
              <a:t>  return 0;</a:t>
            </a:r>
          </a:p>
          <a:p>
            <a:pPr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</a:rPr>
              <a:t>}</a:t>
            </a:r>
            <a:endParaRPr lang="en-US" altLang="ja-JP" sz="2000">
              <a:latin typeface="Courier New" pitchFamily="49" charset="0"/>
            </a:endParaRPr>
          </a:p>
        </p:txBody>
      </p:sp>
      <p:sp>
        <p:nvSpPr>
          <p:cNvPr id="256007" name="Line 7"/>
          <p:cNvSpPr>
            <a:spLocks noChangeShapeType="1"/>
          </p:cNvSpPr>
          <p:nvPr/>
        </p:nvSpPr>
        <p:spPr bwMode="auto">
          <a:xfrm flipV="1">
            <a:off x="4572000" y="3044825"/>
            <a:ext cx="1908175" cy="871538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56008" name="Line 8"/>
          <p:cNvSpPr>
            <a:spLocks noChangeShapeType="1"/>
          </p:cNvSpPr>
          <p:nvPr/>
        </p:nvSpPr>
        <p:spPr bwMode="auto">
          <a:xfrm flipV="1">
            <a:off x="4117975" y="3429000"/>
            <a:ext cx="2449513" cy="1030288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56009" name="Rectangle 9"/>
          <p:cNvSpPr>
            <a:spLocks noChangeArrowheads="1"/>
          </p:cNvSpPr>
          <p:nvPr/>
        </p:nvSpPr>
        <p:spPr bwMode="auto">
          <a:xfrm>
            <a:off x="355600" y="1565275"/>
            <a:ext cx="15287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1600" b="1">
                <a:latin typeface="Courier New" pitchFamily="49" charset="0"/>
              </a:rPr>
              <a:t>sample6-1.c</a:t>
            </a:r>
          </a:p>
        </p:txBody>
      </p:sp>
    </p:spTree>
    <p:extLst>
      <p:ext uri="{BB962C8B-B14F-4D97-AF65-F5344CB8AC3E}">
        <p14:creationId xmlns:p14="http://schemas.microsoft.com/office/powerpoint/2010/main" val="35194280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C108A-B067-4361-881E-92D4E1A4B642}" type="slidenum">
              <a:rPr lang="en-US" altLang="ja-JP"/>
              <a:pPr/>
              <a:t>73</a:t>
            </a:fld>
            <a:endParaRPr lang="en-US" altLang="ja-JP"/>
          </a:p>
        </p:txBody>
      </p:sp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文字列</a:t>
            </a:r>
          </a:p>
        </p:txBody>
      </p:sp>
      <p:sp>
        <p:nvSpPr>
          <p:cNvPr id="17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/>
              <a:t>C</a:t>
            </a:r>
            <a:r>
              <a:rPr lang="ja-JP" altLang="en-US"/>
              <a:t>言語では，</a:t>
            </a:r>
            <a:r>
              <a:rPr lang="en-US" altLang="ja-JP"/>
              <a:t>NULL</a:t>
            </a:r>
            <a:r>
              <a:rPr lang="ja-JP" altLang="en-US"/>
              <a:t>文字（</a:t>
            </a:r>
            <a:r>
              <a:rPr lang="en-US" altLang="ja-JP"/>
              <a:t>'\0'</a:t>
            </a:r>
            <a:r>
              <a:rPr lang="ja-JP" altLang="en-US"/>
              <a:t>）で終了する文字配列を文字列と呼ぶ</a:t>
            </a:r>
          </a:p>
          <a:p>
            <a:r>
              <a:rPr lang="ja-JP" altLang="en-US"/>
              <a:t>文字列あるいは文字列定数は，二重引用符に囲まれて表される</a:t>
            </a:r>
          </a:p>
          <a:p>
            <a:pPr lvl="1"/>
            <a:r>
              <a:rPr lang="en-US" altLang="ja-JP"/>
              <a:t>"book"</a:t>
            </a:r>
          </a:p>
          <a:p>
            <a:pPr lvl="1"/>
            <a:r>
              <a:rPr lang="en-US" altLang="ja-JP"/>
              <a:t>"I have a book."</a:t>
            </a:r>
          </a:p>
          <a:p>
            <a:pPr lvl="1"/>
            <a:r>
              <a:rPr lang="ja-JP" altLang="en-US"/>
              <a:t>文字列を使って</a:t>
            </a:r>
            <a:r>
              <a:rPr lang="en-US" altLang="ja-JP"/>
              <a:t>:</a:t>
            </a:r>
          </a:p>
          <a:p>
            <a:pPr lvl="2"/>
            <a:r>
              <a:rPr lang="en-US" altLang="ja-JP"/>
              <a:t>char s[8] = "book";</a:t>
            </a:r>
          </a:p>
        </p:txBody>
      </p:sp>
    </p:spTree>
    <p:extLst>
      <p:ext uri="{BB962C8B-B14F-4D97-AF65-F5344CB8AC3E}">
        <p14:creationId xmlns:p14="http://schemas.microsoft.com/office/powerpoint/2010/main" val="26410852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5D92F-FCBD-43D1-B7B8-D76D045A551D}" type="slidenum">
              <a:rPr lang="en-US" altLang="ja-JP"/>
              <a:pPr/>
              <a:t>74</a:t>
            </a:fld>
            <a:endParaRPr lang="en-US" altLang="ja-JP"/>
          </a:p>
        </p:txBody>
      </p:sp>
      <p:sp>
        <p:nvSpPr>
          <p:cNvPr id="177157" name="Text Box 5"/>
          <p:cNvSpPr txBox="1">
            <a:spLocks noChangeArrowheads="1"/>
          </p:cNvSpPr>
          <p:nvPr/>
        </p:nvSpPr>
        <p:spPr bwMode="auto">
          <a:xfrm>
            <a:off x="895350" y="1500188"/>
            <a:ext cx="7489825" cy="4508500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#include &lt;stdio.h&gt;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int main(void)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{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char str[80];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int i;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endParaRPr lang="en-US" altLang="ja-JP" b="1">
              <a:latin typeface="Courier New" pitchFamily="49" charset="0"/>
            </a:endParaRP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printf("</a:t>
            </a:r>
            <a:r>
              <a:rPr lang="ja-JP" altLang="en-US" b="1">
                <a:latin typeface="Courier New" pitchFamily="49" charset="0"/>
              </a:rPr>
              <a:t>文字列を入力してください</a:t>
            </a:r>
            <a:r>
              <a:rPr lang="en-US" altLang="ja-JP" b="1">
                <a:latin typeface="Courier New" pitchFamily="49" charset="0"/>
              </a:rPr>
              <a:t>(79</a:t>
            </a:r>
            <a:r>
              <a:rPr lang="ja-JP" altLang="en-US" b="1">
                <a:latin typeface="Courier New" pitchFamily="49" charset="0"/>
              </a:rPr>
              <a:t>文字以下</a:t>
            </a:r>
            <a:r>
              <a:rPr lang="en-US" altLang="ja-JP" b="1">
                <a:latin typeface="Courier New" pitchFamily="49" charset="0"/>
              </a:rPr>
              <a:t>): ");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gets(str);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for(i=0; str[i] != '\0'; i++)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    printf("%c", str[i]);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printf("\n");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return 0;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}</a:t>
            </a:r>
          </a:p>
        </p:txBody>
      </p:sp>
      <p:sp>
        <p:nvSpPr>
          <p:cNvPr id="177158" name="Text Box 6"/>
          <p:cNvSpPr txBox="1">
            <a:spLocks noChangeArrowheads="1"/>
          </p:cNvSpPr>
          <p:nvPr/>
        </p:nvSpPr>
        <p:spPr bwMode="auto">
          <a:xfrm>
            <a:off x="777875" y="6011863"/>
            <a:ext cx="7559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 b="1" u="sng"/>
              <a:t>gets(str) </a:t>
            </a:r>
            <a:r>
              <a:rPr lang="en-US" altLang="ja-JP" sz="2400"/>
              <a:t>: </a:t>
            </a:r>
            <a:r>
              <a:rPr lang="ja-JP" altLang="en-US" sz="2400"/>
              <a:t>キーボードから文字列を読み込み，配列</a:t>
            </a:r>
            <a:r>
              <a:rPr lang="en-US" altLang="ja-JP" sz="2400"/>
              <a:t>str</a:t>
            </a:r>
            <a:r>
              <a:rPr lang="ja-JP" altLang="en-US" sz="2400"/>
              <a:t>へ</a:t>
            </a:r>
          </a:p>
        </p:txBody>
      </p:sp>
      <p:pic>
        <p:nvPicPr>
          <p:cNvPr id="177160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28575"/>
            <a:ext cx="5410200" cy="84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7163" name="Group 11"/>
          <p:cNvGrpSpPr>
            <a:grpSpLocks/>
          </p:cNvGrpSpPr>
          <p:nvPr/>
        </p:nvGrpSpPr>
        <p:grpSpPr bwMode="auto">
          <a:xfrm>
            <a:off x="312738" y="814388"/>
            <a:ext cx="327025" cy="692150"/>
            <a:chOff x="197" y="524"/>
            <a:chExt cx="206" cy="436"/>
          </a:xfrm>
        </p:grpSpPr>
        <p:sp>
          <p:nvSpPr>
            <p:cNvPr id="177161" name="Line 9"/>
            <p:cNvSpPr>
              <a:spLocks noChangeShapeType="1"/>
            </p:cNvSpPr>
            <p:nvPr/>
          </p:nvSpPr>
          <p:spPr bwMode="auto">
            <a:xfrm flipV="1">
              <a:off x="301" y="524"/>
              <a:ext cx="0" cy="23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7162" name="Text Box 10"/>
            <p:cNvSpPr txBox="1">
              <a:spLocks noChangeArrowheads="1"/>
            </p:cNvSpPr>
            <p:nvPr/>
          </p:nvSpPr>
          <p:spPr bwMode="auto">
            <a:xfrm>
              <a:off x="197" y="729"/>
              <a:ext cx="20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b="1">
                  <a:solidFill>
                    <a:srgbClr val="FF0000"/>
                  </a:solidFill>
                  <a:latin typeface="Courier New" pitchFamily="49" charset="0"/>
                </a:rPr>
                <a:t>i</a:t>
              </a:r>
            </a:p>
          </p:txBody>
        </p:sp>
      </p:grpSp>
      <p:grpSp>
        <p:nvGrpSpPr>
          <p:cNvPr id="177164" name="Group 12"/>
          <p:cNvGrpSpPr>
            <a:grpSpLocks/>
          </p:cNvGrpSpPr>
          <p:nvPr/>
        </p:nvGrpSpPr>
        <p:grpSpPr bwMode="auto">
          <a:xfrm>
            <a:off x="860425" y="814388"/>
            <a:ext cx="327025" cy="692150"/>
            <a:chOff x="197" y="524"/>
            <a:chExt cx="206" cy="436"/>
          </a:xfrm>
        </p:grpSpPr>
        <p:sp>
          <p:nvSpPr>
            <p:cNvPr id="177165" name="Line 13"/>
            <p:cNvSpPr>
              <a:spLocks noChangeShapeType="1"/>
            </p:cNvSpPr>
            <p:nvPr/>
          </p:nvSpPr>
          <p:spPr bwMode="auto">
            <a:xfrm flipV="1">
              <a:off x="301" y="524"/>
              <a:ext cx="0" cy="23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7166" name="Text Box 14"/>
            <p:cNvSpPr txBox="1">
              <a:spLocks noChangeArrowheads="1"/>
            </p:cNvSpPr>
            <p:nvPr/>
          </p:nvSpPr>
          <p:spPr bwMode="auto">
            <a:xfrm>
              <a:off x="197" y="729"/>
              <a:ext cx="20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b="1">
                  <a:solidFill>
                    <a:srgbClr val="FF0000"/>
                  </a:solidFill>
                  <a:latin typeface="Courier New" pitchFamily="49" charset="0"/>
                </a:rPr>
                <a:t>i</a:t>
              </a:r>
            </a:p>
          </p:txBody>
        </p:sp>
      </p:grpSp>
      <p:grpSp>
        <p:nvGrpSpPr>
          <p:cNvPr id="177167" name="Group 15"/>
          <p:cNvGrpSpPr>
            <a:grpSpLocks/>
          </p:cNvGrpSpPr>
          <p:nvPr/>
        </p:nvGrpSpPr>
        <p:grpSpPr bwMode="auto">
          <a:xfrm>
            <a:off x="1368425" y="814388"/>
            <a:ext cx="327025" cy="692150"/>
            <a:chOff x="197" y="524"/>
            <a:chExt cx="206" cy="436"/>
          </a:xfrm>
        </p:grpSpPr>
        <p:sp>
          <p:nvSpPr>
            <p:cNvPr id="177168" name="Line 16"/>
            <p:cNvSpPr>
              <a:spLocks noChangeShapeType="1"/>
            </p:cNvSpPr>
            <p:nvPr/>
          </p:nvSpPr>
          <p:spPr bwMode="auto">
            <a:xfrm flipV="1">
              <a:off x="301" y="524"/>
              <a:ext cx="0" cy="23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7169" name="Text Box 17"/>
            <p:cNvSpPr txBox="1">
              <a:spLocks noChangeArrowheads="1"/>
            </p:cNvSpPr>
            <p:nvPr/>
          </p:nvSpPr>
          <p:spPr bwMode="auto">
            <a:xfrm>
              <a:off x="197" y="729"/>
              <a:ext cx="20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b="1">
                  <a:solidFill>
                    <a:srgbClr val="FF0000"/>
                  </a:solidFill>
                  <a:latin typeface="Courier New" pitchFamily="49" charset="0"/>
                </a:rPr>
                <a:t>i</a:t>
              </a:r>
            </a:p>
          </p:txBody>
        </p:sp>
      </p:grpSp>
      <p:grpSp>
        <p:nvGrpSpPr>
          <p:cNvPr id="177170" name="Group 18"/>
          <p:cNvGrpSpPr>
            <a:grpSpLocks/>
          </p:cNvGrpSpPr>
          <p:nvPr/>
        </p:nvGrpSpPr>
        <p:grpSpPr bwMode="auto">
          <a:xfrm>
            <a:off x="1905000" y="814388"/>
            <a:ext cx="327025" cy="692150"/>
            <a:chOff x="197" y="524"/>
            <a:chExt cx="206" cy="436"/>
          </a:xfrm>
        </p:grpSpPr>
        <p:sp>
          <p:nvSpPr>
            <p:cNvPr id="177171" name="Line 19"/>
            <p:cNvSpPr>
              <a:spLocks noChangeShapeType="1"/>
            </p:cNvSpPr>
            <p:nvPr/>
          </p:nvSpPr>
          <p:spPr bwMode="auto">
            <a:xfrm flipV="1">
              <a:off x="301" y="524"/>
              <a:ext cx="0" cy="23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7172" name="Text Box 20"/>
            <p:cNvSpPr txBox="1">
              <a:spLocks noChangeArrowheads="1"/>
            </p:cNvSpPr>
            <p:nvPr/>
          </p:nvSpPr>
          <p:spPr bwMode="auto">
            <a:xfrm>
              <a:off x="197" y="729"/>
              <a:ext cx="20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b="1">
                  <a:solidFill>
                    <a:srgbClr val="FF0000"/>
                  </a:solidFill>
                  <a:latin typeface="Courier New" pitchFamily="49" charset="0"/>
                </a:rPr>
                <a:t>i</a:t>
              </a:r>
            </a:p>
          </p:txBody>
        </p:sp>
      </p:grpSp>
      <p:grpSp>
        <p:nvGrpSpPr>
          <p:cNvPr id="177173" name="Group 21"/>
          <p:cNvGrpSpPr>
            <a:grpSpLocks/>
          </p:cNvGrpSpPr>
          <p:nvPr/>
        </p:nvGrpSpPr>
        <p:grpSpPr bwMode="auto">
          <a:xfrm>
            <a:off x="2457450" y="814388"/>
            <a:ext cx="327025" cy="692150"/>
            <a:chOff x="197" y="524"/>
            <a:chExt cx="206" cy="436"/>
          </a:xfrm>
        </p:grpSpPr>
        <p:sp>
          <p:nvSpPr>
            <p:cNvPr id="177174" name="Line 22"/>
            <p:cNvSpPr>
              <a:spLocks noChangeShapeType="1"/>
            </p:cNvSpPr>
            <p:nvPr/>
          </p:nvSpPr>
          <p:spPr bwMode="auto">
            <a:xfrm flipV="1">
              <a:off x="301" y="524"/>
              <a:ext cx="0" cy="23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7175" name="Text Box 23"/>
            <p:cNvSpPr txBox="1">
              <a:spLocks noChangeArrowheads="1"/>
            </p:cNvSpPr>
            <p:nvPr/>
          </p:nvSpPr>
          <p:spPr bwMode="auto">
            <a:xfrm>
              <a:off x="197" y="729"/>
              <a:ext cx="20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b="1">
                  <a:solidFill>
                    <a:srgbClr val="FF0000"/>
                  </a:solidFill>
                  <a:latin typeface="Courier New" pitchFamily="49" charset="0"/>
                </a:rPr>
                <a:t>i</a:t>
              </a:r>
            </a:p>
          </p:txBody>
        </p:sp>
      </p:grpSp>
      <p:sp>
        <p:nvSpPr>
          <p:cNvPr id="177176" name="Text Box 24"/>
          <p:cNvSpPr txBox="1">
            <a:spLocks noChangeArrowheads="1"/>
          </p:cNvSpPr>
          <p:nvPr/>
        </p:nvSpPr>
        <p:spPr bwMode="auto">
          <a:xfrm>
            <a:off x="5827713" y="287338"/>
            <a:ext cx="2743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ja-JP" altLang="ja-JP"/>
          </a:p>
        </p:txBody>
      </p:sp>
      <p:sp>
        <p:nvSpPr>
          <p:cNvPr id="177178" name="Text Box 26"/>
          <p:cNvSpPr txBox="1">
            <a:spLocks noChangeArrowheads="1"/>
          </p:cNvSpPr>
          <p:nvPr/>
        </p:nvSpPr>
        <p:spPr bwMode="auto">
          <a:xfrm>
            <a:off x="4530725" y="1023938"/>
            <a:ext cx="4367213" cy="1474787"/>
          </a:xfrm>
          <a:prstGeom prst="rect">
            <a:avLst/>
          </a:prstGeom>
          <a:solidFill>
            <a:schemeClr val="bg1"/>
          </a:solidFill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1600" b="1">
                <a:latin typeface="Courier New" pitchFamily="49" charset="0"/>
              </a:rPr>
              <a:t>$ ./sample6-2</a:t>
            </a:r>
          </a:p>
          <a:p>
            <a:pPr>
              <a:spcBef>
                <a:spcPct val="50000"/>
              </a:spcBef>
            </a:pPr>
            <a:r>
              <a:rPr lang="ja-JP" altLang="en-US" sz="1600" b="1"/>
              <a:t>文字列を入力してください</a:t>
            </a:r>
            <a:r>
              <a:rPr lang="en-US" altLang="ja-JP" sz="1600" b="1"/>
              <a:t>(79</a:t>
            </a:r>
            <a:r>
              <a:rPr lang="ja-JP" altLang="en-US" sz="1600" b="1"/>
              <a:t>文字以下</a:t>
            </a:r>
            <a:r>
              <a:rPr lang="en-US" altLang="ja-JP" sz="1600" b="1"/>
              <a:t>):</a:t>
            </a:r>
            <a:r>
              <a:rPr lang="en-US" altLang="ja-JP" sz="1600"/>
              <a:t> </a:t>
            </a:r>
            <a:r>
              <a:rPr lang="en-US" altLang="ja-JP" sz="1600" b="1">
                <a:solidFill>
                  <a:srgbClr val="FF0000"/>
                </a:solidFill>
                <a:latin typeface="Courier New" pitchFamily="49" charset="0"/>
              </a:rPr>
              <a:t>book</a:t>
            </a:r>
          </a:p>
          <a:p>
            <a:pPr>
              <a:spcBef>
                <a:spcPct val="50000"/>
              </a:spcBef>
            </a:pPr>
            <a:r>
              <a:rPr lang="en-US" altLang="ja-JP" sz="1600" b="1">
                <a:latin typeface="Courier New" pitchFamily="49" charset="0"/>
              </a:rPr>
              <a:t>book</a:t>
            </a:r>
          </a:p>
          <a:p>
            <a:pPr>
              <a:spcBef>
                <a:spcPct val="50000"/>
              </a:spcBef>
            </a:pPr>
            <a:r>
              <a:rPr lang="en-US" altLang="ja-JP" sz="1600" b="1">
                <a:latin typeface="Courier New" pitchFamily="49" charset="0"/>
              </a:rPr>
              <a:t>$</a:t>
            </a:r>
          </a:p>
        </p:txBody>
      </p:sp>
      <p:sp>
        <p:nvSpPr>
          <p:cNvPr id="177179" name="AutoShape 27"/>
          <p:cNvSpPr>
            <a:spLocks/>
          </p:cNvSpPr>
          <p:nvPr/>
        </p:nvSpPr>
        <p:spPr bwMode="auto">
          <a:xfrm>
            <a:off x="6010275" y="1946275"/>
            <a:ext cx="2087563" cy="336550"/>
          </a:xfrm>
          <a:prstGeom prst="borderCallout1">
            <a:avLst>
              <a:gd name="adj1" fmla="val 33963"/>
              <a:gd name="adj2" fmla="val 103648"/>
              <a:gd name="adj3" fmla="val -79718"/>
              <a:gd name="adj4" fmla="val 11285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ja-JP" altLang="en-US" sz="1600"/>
              <a:t>キーボードから入力</a:t>
            </a:r>
          </a:p>
        </p:txBody>
      </p:sp>
      <p:sp>
        <p:nvSpPr>
          <p:cNvPr id="177180" name="AutoShape 28"/>
          <p:cNvSpPr>
            <a:spLocks/>
          </p:cNvSpPr>
          <p:nvPr/>
        </p:nvSpPr>
        <p:spPr bwMode="auto">
          <a:xfrm>
            <a:off x="4572000" y="5089525"/>
            <a:ext cx="3186113" cy="611188"/>
          </a:xfrm>
          <a:prstGeom prst="borderCallout1">
            <a:avLst>
              <a:gd name="adj1" fmla="val 18699"/>
              <a:gd name="adj2" fmla="val -2394"/>
              <a:gd name="adj3" fmla="val 172986"/>
              <a:gd name="adj4" fmla="val -7648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ja-JP" altLang="en-US"/>
              <a:t>本当はあまり良くない関数</a:t>
            </a:r>
            <a:br>
              <a:rPr lang="ja-JP" altLang="en-US"/>
            </a:br>
            <a:r>
              <a:rPr lang="ja-JP" altLang="en-US"/>
              <a:t>実プログラムでは使っては駄目</a:t>
            </a:r>
          </a:p>
        </p:txBody>
      </p:sp>
      <p:sp>
        <p:nvSpPr>
          <p:cNvPr id="177181" name="Rectangle 29"/>
          <p:cNvSpPr>
            <a:spLocks noChangeArrowheads="1"/>
          </p:cNvSpPr>
          <p:nvPr/>
        </p:nvSpPr>
        <p:spPr bwMode="auto">
          <a:xfrm>
            <a:off x="2825750" y="1168400"/>
            <a:ext cx="15287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1600" b="1">
                <a:latin typeface="Courier New" pitchFamily="49" charset="0"/>
              </a:rPr>
              <a:t>sample6-2.c</a:t>
            </a:r>
          </a:p>
        </p:txBody>
      </p:sp>
    </p:spTree>
    <p:extLst>
      <p:ext uri="{BB962C8B-B14F-4D97-AF65-F5344CB8AC3E}">
        <p14:creationId xmlns:p14="http://schemas.microsoft.com/office/powerpoint/2010/main" val="72188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7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77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7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77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7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77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7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77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7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177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16E77-728A-46D2-A200-54DA1FB06142}" type="slidenum">
              <a:rPr lang="en-US" altLang="ja-JP"/>
              <a:pPr/>
              <a:t>75</a:t>
            </a:fld>
            <a:endParaRPr lang="en-US" altLang="ja-JP"/>
          </a:p>
        </p:txBody>
      </p:sp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演習（提出不要）</a:t>
            </a:r>
          </a:p>
        </p:txBody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このスライドにおいて，以下のプログラムを入力し，コンパイルと実行を試せ</a:t>
            </a:r>
          </a:p>
          <a:p>
            <a:pPr lvl="1"/>
            <a:r>
              <a:rPr kumimoji="0" lang="en-US" altLang="ja-JP" dirty="0"/>
              <a:t>6</a:t>
            </a:r>
            <a:r>
              <a:rPr kumimoji="0" lang="ja-JP" altLang="en-US" dirty="0"/>
              <a:t>ページのプログラム</a:t>
            </a:r>
            <a:r>
              <a:rPr kumimoji="0" lang="en-US" altLang="ja-JP" dirty="0"/>
              <a:t>(sample6-1.c)</a:t>
            </a:r>
          </a:p>
          <a:p>
            <a:pPr lvl="1"/>
            <a:r>
              <a:rPr kumimoji="0" lang="en-US" altLang="ja-JP" dirty="0"/>
              <a:t>8</a:t>
            </a:r>
            <a:r>
              <a:rPr kumimoji="0" lang="ja-JP" altLang="en-US" dirty="0"/>
              <a:t>ページのプログラム</a:t>
            </a:r>
            <a:r>
              <a:rPr kumimoji="0" lang="en-US" altLang="ja-JP" dirty="0"/>
              <a:t>(sample6-2.c)</a:t>
            </a:r>
          </a:p>
          <a:p>
            <a:pPr lvl="1"/>
            <a:endParaRPr kumimoji="0" lang="en-US" altLang="ja-JP" dirty="0"/>
          </a:p>
          <a:p>
            <a:pPr marL="457200" lvl="1" indent="0">
              <a:buNone/>
            </a:pPr>
            <a:endParaRPr kumimoji="0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366853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421D-5542-4ED3-ABE1-EAE905630576}" type="slidenum">
              <a:rPr lang="en-US" altLang="ja-JP"/>
              <a:pPr/>
              <a:t>76</a:t>
            </a:fld>
            <a:endParaRPr lang="en-US" altLang="ja-JP"/>
          </a:p>
        </p:txBody>
      </p:sp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文字列関数</a:t>
            </a:r>
          </a:p>
        </p:txBody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ja-JP" altLang="en-US" sz="2800" dirty="0"/>
              <a:t>文字列を操作する関数</a:t>
            </a:r>
          </a:p>
          <a:p>
            <a:pPr lvl="1">
              <a:lnSpc>
                <a:spcPct val="80000"/>
              </a:lnSpc>
            </a:pPr>
            <a:r>
              <a:rPr lang="en-US" altLang="ja-JP" sz="2300" dirty="0"/>
              <a:t>gets(): </a:t>
            </a:r>
            <a:r>
              <a:rPr lang="ja-JP" altLang="en-US" sz="2300" dirty="0"/>
              <a:t>キーボードから文字列を取得</a:t>
            </a:r>
          </a:p>
          <a:p>
            <a:pPr lvl="1">
              <a:lnSpc>
                <a:spcPct val="80000"/>
              </a:lnSpc>
            </a:pPr>
            <a:r>
              <a:rPr lang="en-US" altLang="ja-JP" sz="2300" dirty="0" err="1"/>
              <a:t>strcpy</a:t>
            </a:r>
            <a:r>
              <a:rPr lang="en-US" altLang="ja-JP" sz="2300" dirty="0"/>
              <a:t>(</a:t>
            </a:r>
            <a:r>
              <a:rPr lang="ja-JP" altLang="en-US" sz="2300" dirty="0"/>
              <a:t>ターゲット，ソース</a:t>
            </a:r>
            <a:r>
              <a:rPr lang="en-US" altLang="ja-JP" sz="2300" dirty="0"/>
              <a:t>): </a:t>
            </a:r>
            <a:r>
              <a:rPr lang="ja-JP" altLang="en-US" sz="2300" dirty="0"/>
              <a:t>ソース文字列をターゲット文字列にコピー</a:t>
            </a:r>
          </a:p>
          <a:p>
            <a:pPr lvl="1">
              <a:lnSpc>
                <a:spcPct val="80000"/>
              </a:lnSpc>
            </a:pPr>
            <a:r>
              <a:rPr lang="en-US" altLang="ja-JP" sz="2300" dirty="0" err="1"/>
              <a:t>strcat</a:t>
            </a:r>
            <a:r>
              <a:rPr lang="en-US" altLang="ja-JP" sz="2300" dirty="0"/>
              <a:t>(</a:t>
            </a:r>
            <a:r>
              <a:rPr lang="ja-JP" altLang="en-US" sz="2300" dirty="0"/>
              <a:t>ターゲット，ソース</a:t>
            </a:r>
            <a:r>
              <a:rPr lang="en-US" altLang="ja-JP" sz="2300" dirty="0"/>
              <a:t>): </a:t>
            </a:r>
            <a:r>
              <a:rPr lang="ja-JP" altLang="en-US" sz="2300" dirty="0"/>
              <a:t>ソース文字列をターゲット文字列の後ろに連結</a:t>
            </a:r>
          </a:p>
          <a:p>
            <a:pPr lvl="1">
              <a:lnSpc>
                <a:spcPct val="80000"/>
              </a:lnSpc>
            </a:pPr>
            <a:r>
              <a:rPr lang="en-US" altLang="ja-JP" sz="2300" dirty="0" err="1"/>
              <a:t>strcmp</a:t>
            </a:r>
            <a:r>
              <a:rPr lang="en-US" altLang="ja-JP" sz="2300" dirty="0"/>
              <a:t>(s1, s2): s1</a:t>
            </a:r>
            <a:r>
              <a:rPr lang="ja-JP" altLang="en-US" sz="2300" dirty="0"/>
              <a:t>と</a:t>
            </a:r>
            <a:r>
              <a:rPr lang="en-US" altLang="ja-JP" sz="2300" dirty="0"/>
              <a:t>s2</a:t>
            </a:r>
            <a:r>
              <a:rPr lang="ja-JP" altLang="en-US" sz="2300" dirty="0"/>
              <a:t>を比較</a:t>
            </a:r>
          </a:p>
          <a:p>
            <a:pPr lvl="1">
              <a:lnSpc>
                <a:spcPct val="80000"/>
              </a:lnSpc>
            </a:pPr>
            <a:r>
              <a:rPr lang="en-US" altLang="ja-JP" sz="2300" dirty="0" err="1"/>
              <a:t>strlen</a:t>
            </a:r>
            <a:r>
              <a:rPr lang="en-US" altLang="ja-JP" sz="2300" dirty="0"/>
              <a:t>(</a:t>
            </a:r>
            <a:r>
              <a:rPr lang="ja-JP" altLang="en-US" sz="2300" dirty="0"/>
              <a:t>文字列</a:t>
            </a:r>
            <a:r>
              <a:rPr lang="en-US" altLang="ja-JP" sz="2300" dirty="0"/>
              <a:t>): </a:t>
            </a:r>
            <a:r>
              <a:rPr lang="ja-JP" altLang="en-US" sz="2300" dirty="0"/>
              <a:t>文字列の長さを返す</a:t>
            </a:r>
          </a:p>
          <a:p>
            <a:pPr lvl="1">
              <a:lnSpc>
                <a:spcPct val="80000"/>
              </a:lnSpc>
            </a:pPr>
            <a:r>
              <a:rPr lang="en-US" altLang="ja-JP" sz="2300" dirty="0" err="1"/>
              <a:t>atoi</a:t>
            </a:r>
            <a:r>
              <a:rPr lang="en-US" altLang="ja-JP" sz="2300" dirty="0"/>
              <a:t>(</a:t>
            </a:r>
            <a:r>
              <a:rPr lang="ja-JP" altLang="en-US" sz="2300" dirty="0"/>
              <a:t>文字列</a:t>
            </a:r>
            <a:r>
              <a:rPr lang="en-US" altLang="ja-JP" sz="2300" dirty="0"/>
              <a:t>): </a:t>
            </a:r>
            <a:r>
              <a:rPr lang="ja-JP" altLang="en-US" sz="2300" dirty="0"/>
              <a:t>文字列を数字とみなし，整数型へ変換</a:t>
            </a:r>
          </a:p>
          <a:p>
            <a:pPr lvl="2">
              <a:lnSpc>
                <a:spcPct val="80000"/>
              </a:lnSpc>
            </a:pPr>
            <a:r>
              <a:rPr lang="en-US" altLang="ja-JP" sz="2100" dirty="0"/>
              <a:t>d = </a:t>
            </a:r>
            <a:r>
              <a:rPr lang="en-US" altLang="ja-JP" sz="2100" dirty="0" err="1"/>
              <a:t>atoi</a:t>
            </a:r>
            <a:r>
              <a:rPr lang="en-US" altLang="ja-JP" sz="2100" dirty="0"/>
              <a:t>(s);</a:t>
            </a:r>
          </a:p>
          <a:p>
            <a:pPr lvl="1">
              <a:lnSpc>
                <a:spcPct val="80000"/>
              </a:lnSpc>
            </a:pPr>
            <a:r>
              <a:rPr lang="en-US" altLang="ja-JP" sz="2500" dirty="0" err="1"/>
              <a:t>sprintf</a:t>
            </a:r>
            <a:r>
              <a:rPr lang="en-US" altLang="ja-JP" sz="2400" dirty="0"/>
              <a:t>(char *</a:t>
            </a:r>
            <a:r>
              <a:rPr lang="en-US" altLang="ja-JP" sz="2400" dirty="0" err="1"/>
              <a:t>str</a:t>
            </a:r>
            <a:r>
              <a:rPr lang="en-US" altLang="ja-JP" sz="2400" dirty="0"/>
              <a:t>, …);</a:t>
            </a:r>
            <a:r>
              <a:rPr lang="en-US" altLang="ja-JP" sz="2500" dirty="0"/>
              <a:t> </a:t>
            </a:r>
            <a:r>
              <a:rPr lang="en-US" altLang="ja-JP" sz="2500" dirty="0" err="1"/>
              <a:t>printf</a:t>
            </a:r>
            <a:r>
              <a:rPr lang="ja-JP" altLang="en-US" sz="2500" dirty="0"/>
              <a:t>と同じだが文字列</a:t>
            </a:r>
            <a:r>
              <a:rPr lang="en-US" altLang="ja-JP" sz="2500" dirty="0" err="1"/>
              <a:t>str</a:t>
            </a:r>
            <a:r>
              <a:rPr lang="ja-JP" altLang="en-US" sz="2500" dirty="0"/>
              <a:t>に書く</a:t>
            </a:r>
            <a:endParaRPr lang="en-US" altLang="ja-JP" sz="2500" dirty="0"/>
          </a:p>
          <a:p>
            <a:pPr>
              <a:lnSpc>
                <a:spcPct val="80000"/>
              </a:lnSpc>
            </a:pPr>
            <a:r>
              <a:rPr lang="en-US" altLang="ja-JP" sz="2800" dirty="0"/>
              <a:t>(</a:t>
            </a:r>
            <a:r>
              <a:rPr lang="ja-JP" altLang="en-US" sz="2800" dirty="0"/>
              <a:t>参考</a:t>
            </a:r>
            <a:r>
              <a:rPr lang="en-US" altLang="ja-JP" sz="2800" dirty="0"/>
              <a:t>)1</a:t>
            </a:r>
            <a:r>
              <a:rPr lang="ja-JP" altLang="en-US" sz="2800" dirty="0"/>
              <a:t>文字をキーボードから取得する関数</a:t>
            </a:r>
          </a:p>
          <a:p>
            <a:pPr lvl="1">
              <a:lnSpc>
                <a:spcPct val="80000"/>
              </a:lnSpc>
            </a:pPr>
            <a:r>
              <a:rPr lang="en-US" altLang="ja-JP" sz="2300" dirty="0" err="1"/>
              <a:t>getchar</a:t>
            </a:r>
            <a:r>
              <a:rPr lang="en-US" altLang="ja-JP" sz="2300" dirty="0"/>
              <a:t>()</a:t>
            </a:r>
          </a:p>
          <a:p>
            <a:pPr lvl="2">
              <a:lnSpc>
                <a:spcPct val="80000"/>
              </a:lnSpc>
            </a:pPr>
            <a:r>
              <a:rPr kumimoji="0" lang="en-US" altLang="ja-JP" sz="2100" dirty="0"/>
              <a:t>c = </a:t>
            </a:r>
            <a:r>
              <a:rPr kumimoji="0" lang="en-US" altLang="ja-JP" sz="2100" dirty="0" err="1"/>
              <a:t>getchar</a:t>
            </a:r>
            <a:r>
              <a:rPr kumimoji="0" lang="en-US" altLang="ja-JP" sz="2100" dirty="0"/>
              <a:t>();</a:t>
            </a:r>
          </a:p>
        </p:txBody>
      </p:sp>
      <p:sp>
        <p:nvSpPr>
          <p:cNvPr id="178181" name="AutoShape 5"/>
          <p:cNvSpPr>
            <a:spLocks/>
          </p:cNvSpPr>
          <p:nvPr/>
        </p:nvSpPr>
        <p:spPr bwMode="auto">
          <a:xfrm>
            <a:off x="3748088" y="6019800"/>
            <a:ext cx="4587875" cy="611188"/>
          </a:xfrm>
          <a:prstGeom prst="borderCallout1">
            <a:avLst>
              <a:gd name="adj1" fmla="val 18699"/>
              <a:gd name="adj2" fmla="val -1662"/>
              <a:gd name="adj3" fmla="val 46953"/>
              <a:gd name="adj4" fmla="val -924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ja-JP" altLang="en-US" sz="1600"/>
              <a:t>キーボードからの入力には，</a:t>
            </a:r>
            <a:r>
              <a:rPr lang="en-US" altLang="ja-JP" sz="1600"/>
              <a:t>getchar() </a:t>
            </a:r>
            <a:r>
              <a:rPr lang="ja-JP" altLang="en-US" sz="1600"/>
              <a:t>が一番いい．</a:t>
            </a:r>
          </a:p>
          <a:p>
            <a:pPr algn="ctr"/>
            <a:r>
              <a:rPr lang="en-US" altLang="ja-JP" sz="1600"/>
              <a:t>getchar</a:t>
            </a:r>
            <a:r>
              <a:rPr lang="ja-JP" altLang="en-US" sz="1600"/>
              <a:t>を使うときは，</a:t>
            </a:r>
            <a:r>
              <a:rPr lang="en-US" altLang="ja-JP" sz="1600"/>
              <a:t>stdio.h</a:t>
            </a:r>
            <a:r>
              <a:rPr lang="ja-JP" altLang="en-US" sz="1600"/>
              <a:t>をインクルードする</a:t>
            </a:r>
          </a:p>
        </p:txBody>
      </p:sp>
    </p:spTree>
    <p:extLst>
      <p:ext uri="{BB962C8B-B14F-4D97-AF65-F5344CB8AC3E}">
        <p14:creationId xmlns:p14="http://schemas.microsoft.com/office/powerpoint/2010/main" val="15888895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01299-B1C9-4F1D-B8CA-58E767CEBC96}" type="slidenum">
              <a:rPr lang="en-US" altLang="ja-JP"/>
              <a:pPr/>
              <a:t>77</a:t>
            </a:fld>
            <a:endParaRPr lang="en-US" altLang="ja-JP"/>
          </a:p>
        </p:txBody>
      </p:sp>
      <p:sp>
        <p:nvSpPr>
          <p:cNvPr id="259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文字列関数</a:t>
            </a:r>
          </a:p>
        </p:txBody>
      </p:sp>
      <p:sp>
        <p:nvSpPr>
          <p:cNvPr id="259076" name="Text Box 4"/>
          <p:cNvSpPr txBox="1">
            <a:spLocks noChangeArrowheads="1"/>
          </p:cNvSpPr>
          <p:nvPr/>
        </p:nvSpPr>
        <p:spPr bwMode="auto">
          <a:xfrm>
            <a:off x="827088" y="1598613"/>
            <a:ext cx="7489825" cy="4403725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2400" b="1">
                <a:latin typeface="Courier New" pitchFamily="49" charset="0"/>
              </a:rPr>
              <a:t>#include &lt;stdio.h&gt;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2400" b="1">
                <a:solidFill>
                  <a:srgbClr val="FF0000"/>
                </a:solidFill>
                <a:latin typeface="Courier New" pitchFamily="49" charset="0"/>
              </a:rPr>
              <a:t>#include &lt;string.h&gt;</a:t>
            </a:r>
            <a:endParaRPr lang="en-US" altLang="ja-JP" sz="2400" b="1">
              <a:latin typeface="Courier New" pitchFamily="49" charset="0"/>
            </a:endParaRP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2400" b="1">
                <a:latin typeface="Courier New" pitchFamily="49" charset="0"/>
              </a:rPr>
              <a:t>int main(void)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2400" b="1">
                <a:latin typeface="Courier New" pitchFamily="49" charset="0"/>
              </a:rPr>
              <a:t>{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endParaRPr lang="en-US" altLang="ja-JP" sz="2400" b="1">
              <a:latin typeface="Courier New" pitchFamily="49" charset="0"/>
            </a:endParaRPr>
          </a:p>
          <a:p>
            <a:pPr>
              <a:lnSpc>
                <a:spcPct val="60000"/>
              </a:lnSpc>
              <a:spcBef>
                <a:spcPct val="50000"/>
              </a:spcBef>
            </a:pPr>
            <a:endParaRPr lang="en-US" altLang="ja-JP" sz="2400" b="1">
              <a:latin typeface="Courier New" pitchFamily="49" charset="0"/>
            </a:endParaRPr>
          </a:p>
          <a:p>
            <a:pPr>
              <a:lnSpc>
                <a:spcPct val="60000"/>
              </a:lnSpc>
              <a:spcBef>
                <a:spcPct val="50000"/>
              </a:spcBef>
            </a:pPr>
            <a:endParaRPr lang="en-US" altLang="ja-JP" sz="2400" b="1">
              <a:latin typeface="Courier New" pitchFamily="49" charset="0"/>
            </a:endParaRPr>
          </a:p>
          <a:p>
            <a:pPr>
              <a:lnSpc>
                <a:spcPct val="60000"/>
              </a:lnSpc>
              <a:spcBef>
                <a:spcPct val="50000"/>
              </a:spcBef>
            </a:pPr>
            <a:endParaRPr lang="en-US" altLang="ja-JP" sz="2400" b="1">
              <a:latin typeface="Courier New" pitchFamily="49" charset="0"/>
            </a:endParaRP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2400" b="1">
                <a:latin typeface="Courier New" pitchFamily="49" charset="0"/>
              </a:rPr>
              <a:t>    printf("%s\n", s);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2400" b="1">
                <a:latin typeface="Courier New" pitchFamily="49" charset="0"/>
              </a:rPr>
              <a:t>    return 0;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ja-JP" sz="2400" b="1">
                <a:latin typeface="Courier New" pitchFamily="49" charset="0"/>
              </a:rPr>
              <a:t>}</a:t>
            </a:r>
          </a:p>
        </p:txBody>
      </p:sp>
      <p:sp>
        <p:nvSpPr>
          <p:cNvPr id="259077" name="AutoShape 5"/>
          <p:cNvSpPr>
            <a:spLocks/>
          </p:cNvSpPr>
          <p:nvPr/>
        </p:nvSpPr>
        <p:spPr bwMode="auto">
          <a:xfrm>
            <a:off x="4886325" y="239713"/>
            <a:ext cx="3844925" cy="1233487"/>
          </a:xfrm>
          <a:prstGeom prst="borderCallout1">
            <a:avLst>
              <a:gd name="adj1" fmla="val 9269"/>
              <a:gd name="adj2" fmla="val -1981"/>
              <a:gd name="adj3" fmla="val 142727"/>
              <a:gd name="adj4" fmla="val -138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ja-JP" altLang="en-US" b="1"/>
              <a:t>文字列を操作する関数</a:t>
            </a:r>
            <a:r>
              <a:rPr lang="ja-JP" altLang="en-US"/>
              <a:t>を使用するときは，</a:t>
            </a:r>
            <a:r>
              <a:rPr lang="en-US" altLang="ja-JP" b="1"/>
              <a:t>string.h</a:t>
            </a:r>
            <a:r>
              <a:rPr lang="ja-JP" altLang="en-US"/>
              <a:t>をインクルードする．</a:t>
            </a:r>
          </a:p>
          <a:p>
            <a:pPr algn="ctr"/>
            <a:r>
              <a:rPr lang="ja-JP" altLang="en-US"/>
              <a:t>後で示すように，</a:t>
            </a:r>
            <a:r>
              <a:rPr lang="en-US" altLang="ja-JP" b="1"/>
              <a:t>atoi</a:t>
            </a:r>
            <a:r>
              <a:rPr lang="ja-JP" altLang="en-US"/>
              <a:t>関数を使うときは，さらに</a:t>
            </a:r>
            <a:r>
              <a:rPr lang="en-US" altLang="ja-JP" b="1"/>
              <a:t>stdlib.h</a:t>
            </a:r>
            <a:r>
              <a:rPr lang="ja-JP" altLang="en-US"/>
              <a:t>をインクルードする</a:t>
            </a:r>
          </a:p>
        </p:txBody>
      </p:sp>
      <p:sp>
        <p:nvSpPr>
          <p:cNvPr id="259078" name="Rectangle 6"/>
          <p:cNvSpPr>
            <a:spLocks noChangeArrowheads="1"/>
          </p:cNvSpPr>
          <p:nvPr/>
        </p:nvSpPr>
        <p:spPr bwMode="auto">
          <a:xfrm>
            <a:off x="1670050" y="3208338"/>
            <a:ext cx="5707063" cy="1441450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ja-JP" altLang="en-US" sz="2400" b="1"/>
              <a:t>次のページ以降の例は，この黒四角の中に記述するものとする</a:t>
            </a:r>
          </a:p>
        </p:txBody>
      </p:sp>
      <p:sp>
        <p:nvSpPr>
          <p:cNvPr id="259079" name="Text Box 7"/>
          <p:cNvSpPr txBox="1">
            <a:spLocks noChangeArrowheads="1"/>
          </p:cNvSpPr>
          <p:nvPr/>
        </p:nvSpPr>
        <p:spPr bwMode="auto">
          <a:xfrm>
            <a:off x="2081213" y="3862388"/>
            <a:ext cx="42402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ja-JP" altLang="ja-JP"/>
          </a:p>
        </p:txBody>
      </p:sp>
      <p:sp>
        <p:nvSpPr>
          <p:cNvPr id="259080" name="AutoShape 8"/>
          <p:cNvSpPr>
            <a:spLocks/>
          </p:cNvSpPr>
          <p:nvPr/>
        </p:nvSpPr>
        <p:spPr bwMode="auto">
          <a:xfrm>
            <a:off x="5037138" y="5427663"/>
            <a:ext cx="3844925" cy="1223962"/>
          </a:xfrm>
          <a:prstGeom prst="borderCallout1">
            <a:avLst>
              <a:gd name="adj1" fmla="val 9338"/>
              <a:gd name="adj2" fmla="val -1981"/>
              <a:gd name="adj3" fmla="val -23995"/>
              <a:gd name="adj4" fmla="val -1102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ja-JP" altLang="en-US"/>
              <a:t>次のページ以降で，</a:t>
            </a:r>
            <a:r>
              <a:rPr lang="en-US" altLang="ja-JP" b="1">
                <a:latin typeface="Courier New" pitchFamily="49" charset="0"/>
              </a:rPr>
              <a:t>s</a:t>
            </a:r>
            <a:r>
              <a:rPr lang="ja-JP" altLang="en-US"/>
              <a:t>は，</a:t>
            </a:r>
          </a:p>
          <a:p>
            <a:pPr algn="ctr"/>
            <a:r>
              <a:rPr lang="en-US" altLang="ja-JP" b="1">
                <a:latin typeface="Courier New" pitchFamily="49" charset="0"/>
              </a:rPr>
              <a:t>char s[8];</a:t>
            </a:r>
          </a:p>
          <a:p>
            <a:pPr algn="ctr"/>
            <a:r>
              <a:rPr lang="ja-JP" altLang="en-US"/>
              <a:t>などと定義され，この</a:t>
            </a:r>
            <a:r>
              <a:rPr lang="en-US" altLang="ja-JP" b="1"/>
              <a:t>printf</a:t>
            </a:r>
            <a:r>
              <a:rPr lang="ja-JP" altLang="en-US"/>
              <a:t>で文字列</a:t>
            </a:r>
            <a:r>
              <a:rPr lang="en-US" altLang="ja-JP" b="1">
                <a:latin typeface="Courier New" pitchFamily="49" charset="0"/>
              </a:rPr>
              <a:t>s</a:t>
            </a:r>
            <a:r>
              <a:rPr lang="ja-JP" altLang="en-US"/>
              <a:t>の内容が表示される</a:t>
            </a:r>
          </a:p>
        </p:txBody>
      </p:sp>
    </p:spTree>
    <p:extLst>
      <p:ext uri="{BB962C8B-B14F-4D97-AF65-F5344CB8AC3E}">
        <p14:creationId xmlns:p14="http://schemas.microsoft.com/office/powerpoint/2010/main" val="37419681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4EB6C-44EC-4A74-8A1A-8E318A69F2ED}" type="slidenum">
              <a:rPr lang="en-US" altLang="ja-JP"/>
              <a:pPr/>
              <a:t>78</a:t>
            </a:fld>
            <a:endParaRPr lang="en-US" altLang="ja-JP"/>
          </a:p>
        </p:txBody>
      </p:sp>
      <p:sp>
        <p:nvSpPr>
          <p:cNvPr id="202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gets()</a:t>
            </a:r>
          </a:p>
        </p:txBody>
      </p:sp>
      <p:sp>
        <p:nvSpPr>
          <p:cNvPr id="202756" name="Text Box 4"/>
          <p:cNvSpPr txBox="1">
            <a:spLocks noChangeArrowheads="1"/>
          </p:cNvSpPr>
          <p:nvPr/>
        </p:nvSpPr>
        <p:spPr bwMode="auto">
          <a:xfrm>
            <a:off x="827088" y="1628775"/>
            <a:ext cx="7489825" cy="900113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400" b="1">
                <a:latin typeface="Courier New" pitchFamily="49" charset="0"/>
              </a:rPr>
              <a:t>  char s[8];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400" b="1">
                <a:latin typeface="Courier New" pitchFamily="49" charset="0"/>
              </a:rPr>
              <a:t>  gets(s);</a:t>
            </a:r>
          </a:p>
        </p:txBody>
      </p:sp>
      <p:sp>
        <p:nvSpPr>
          <p:cNvPr id="202757" name="Rectangle 5"/>
          <p:cNvSpPr>
            <a:spLocks noChangeArrowheads="1"/>
          </p:cNvSpPr>
          <p:nvPr/>
        </p:nvSpPr>
        <p:spPr bwMode="auto">
          <a:xfrm>
            <a:off x="2195513" y="3959225"/>
            <a:ext cx="4824412" cy="9144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ja-JP" altLang="en-US"/>
          </a:p>
        </p:txBody>
      </p:sp>
      <p:sp>
        <p:nvSpPr>
          <p:cNvPr id="202758" name="Rectangle 6"/>
          <p:cNvSpPr>
            <a:spLocks noChangeArrowheads="1"/>
          </p:cNvSpPr>
          <p:nvPr/>
        </p:nvSpPr>
        <p:spPr bwMode="auto">
          <a:xfrm>
            <a:off x="2162175" y="3957638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200">
              <a:latin typeface="Tahoma" pitchFamily="34" charset="0"/>
            </a:endParaRPr>
          </a:p>
        </p:txBody>
      </p:sp>
      <p:sp>
        <p:nvSpPr>
          <p:cNvPr id="202759" name="Rectangle 7"/>
          <p:cNvSpPr>
            <a:spLocks noChangeArrowheads="1"/>
          </p:cNvSpPr>
          <p:nvPr/>
        </p:nvSpPr>
        <p:spPr bwMode="auto">
          <a:xfrm>
            <a:off x="2781300" y="3959225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600">
              <a:latin typeface="Tahoma" pitchFamily="34" charset="0"/>
            </a:endParaRPr>
          </a:p>
        </p:txBody>
      </p:sp>
      <p:sp>
        <p:nvSpPr>
          <p:cNvPr id="202760" name="Text Box 8"/>
          <p:cNvSpPr txBox="1">
            <a:spLocks noChangeArrowheads="1"/>
          </p:cNvSpPr>
          <p:nvPr/>
        </p:nvSpPr>
        <p:spPr bwMode="auto">
          <a:xfrm>
            <a:off x="4000500" y="3429000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>
                <a:latin typeface="Tahoma" pitchFamily="34" charset="0"/>
              </a:rPr>
              <a:t>s[8]</a:t>
            </a:r>
          </a:p>
        </p:txBody>
      </p:sp>
      <p:sp>
        <p:nvSpPr>
          <p:cNvPr id="202761" name="Rectangle 9"/>
          <p:cNvSpPr>
            <a:spLocks noChangeArrowheads="1"/>
          </p:cNvSpPr>
          <p:nvPr/>
        </p:nvSpPr>
        <p:spPr bwMode="auto">
          <a:xfrm>
            <a:off x="3390900" y="3959225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200">
              <a:latin typeface="Tahoma" pitchFamily="34" charset="0"/>
            </a:endParaRPr>
          </a:p>
        </p:txBody>
      </p:sp>
      <p:sp>
        <p:nvSpPr>
          <p:cNvPr id="202762" name="Rectangle 10"/>
          <p:cNvSpPr>
            <a:spLocks noChangeArrowheads="1"/>
          </p:cNvSpPr>
          <p:nvPr/>
        </p:nvSpPr>
        <p:spPr bwMode="auto">
          <a:xfrm>
            <a:off x="4000500" y="3959225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600">
              <a:latin typeface="Tahoma" pitchFamily="34" charset="0"/>
            </a:endParaRPr>
          </a:p>
        </p:txBody>
      </p:sp>
      <p:sp>
        <p:nvSpPr>
          <p:cNvPr id="202763" name="Rectangle 11"/>
          <p:cNvSpPr>
            <a:spLocks noChangeArrowheads="1"/>
          </p:cNvSpPr>
          <p:nvPr/>
        </p:nvSpPr>
        <p:spPr bwMode="auto">
          <a:xfrm>
            <a:off x="4610100" y="3959225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2400">
              <a:latin typeface="Tahoma" pitchFamily="34" charset="0"/>
            </a:endParaRPr>
          </a:p>
        </p:txBody>
      </p:sp>
      <p:sp>
        <p:nvSpPr>
          <p:cNvPr id="202764" name="Rectangle 12"/>
          <p:cNvSpPr>
            <a:spLocks noChangeArrowheads="1"/>
          </p:cNvSpPr>
          <p:nvPr/>
        </p:nvSpPr>
        <p:spPr bwMode="auto">
          <a:xfrm>
            <a:off x="5219700" y="3959225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600">
              <a:latin typeface="Tahoma" pitchFamily="34" charset="0"/>
            </a:endParaRPr>
          </a:p>
        </p:txBody>
      </p:sp>
      <p:sp>
        <p:nvSpPr>
          <p:cNvPr id="202765" name="Rectangle 13"/>
          <p:cNvSpPr>
            <a:spLocks noChangeArrowheads="1"/>
          </p:cNvSpPr>
          <p:nvPr/>
        </p:nvSpPr>
        <p:spPr bwMode="auto">
          <a:xfrm>
            <a:off x="5829300" y="3959225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200">
              <a:latin typeface="Tahoma" pitchFamily="34" charset="0"/>
            </a:endParaRPr>
          </a:p>
        </p:txBody>
      </p:sp>
      <p:sp>
        <p:nvSpPr>
          <p:cNvPr id="202766" name="Rectangle 14"/>
          <p:cNvSpPr>
            <a:spLocks noChangeArrowheads="1"/>
          </p:cNvSpPr>
          <p:nvPr/>
        </p:nvSpPr>
        <p:spPr bwMode="auto">
          <a:xfrm>
            <a:off x="6438900" y="3959225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600">
              <a:latin typeface="Tahoma" pitchFamily="34" charset="0"/>
            </a:endParaRPr>
          </a:p>
        </p:txBody>
      </p:sp>
      <p:sp>
        <p:nvSpPr>
          <p:cNvPr id="202768" name="Text Box 16"/>
          <p:cNvSpPr txBox="1">
            <a:spLocks noChangeArrowheads="1"/>
          </p:cNvSpPr>
          <p:nvPr/>
        </p:nvSpPr>
        <p:spPr bwMode="auto">
          <a:xfrm>
            <a:off x="2268538" y="4141788"/>
            <a:ext cx="431800" cy="51911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800" b="1"/>
              <a:t>b</a:t>
            </a:r>
          </a:p>
        </p:txBody>
      </p:sp>
      <p:sp>
        <p:nvSpPr>
          <p:cNvPr id="202770" name="Text Box 18"/>
          <p:cNvSpPr txBox="1">
            <a:spLocks noChangeArrowheads="1"/>
          </p:cNvSpPr>
          <p:nvPr/>
        </p:nvSpPr>
        <p:spPr bwMode="auto">
          <a:xfrm>
            <a:off x="2843213" y="4141788"/>
            <a:ext cx="431800" cy="51911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800" b="1"/>
              <a:t>o</a:t>
            </a:r>
          </a:p>
        </p:txBody>
      </p:sp>
      <p:sp>
        <p:nvSpPr>
          <p:cNvPr id="202771" name="Text Box 19"/>
          <p:cNvSpPr txBox="1">
            <a:spLocks noChangeArrowheads="1"/>
          </p:cNvSpPr>
          <p:nvPr/>
        </p:nvSpPr>
        <p:spPr bwMode="auto">
          <a:xfrm>
            <a:off x="3419475" y="4141788"/>
            <a:ext cx="431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800" b="1"/>
              <a:t>o</a:t>
            </a:r>
          </a:p>
        </p:txBody>
      </p:sp>
      <p:sp>
        <p:nvSpPr>
          <p:cNvPr id="202772" name="Text Box 20"/>
          <p:cNvSpPr txBox="1">
            <a:spLocks noChangeArrowheads="1"/>
          </p:cNvSpPr>
          <p:nvPr/>
        </p:nvSpPr>
        <p:spPr bwMode="auto">
          <a:xfrm>
            <a:off x="4067175" y="4141788"/>
            <a:ext cx="431800" cy="51911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800" b="1"/>
              <a:t>k</a:t>
            </a:r>
          </a:p>
        </p:txBody>
      </p:sp>
      <p:sp>
        <p:nvSpPr>
          <p:cNvPr id="202773" name="Text Box 21"/>
          <p:cNvSpPr txBox="1">
            <a:spLocks noChangeArrowheads="1"/>
          </p:cNvSpPr>
          <p:nvPr/>
        </p:nvSpPr>
        <p:spPr bwMode="auto">
          <a:xfrm>
            <a:off x="4656138" y="4217988"/>
            <a:ext cx="504825" cy="3365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1600" b="1"/>
              <a:t>\0</a:t>
            </a:r>
          </a:p>
        </p:txBody>
      </p:sp>
      <p:sp>
        <p:nvSpPr>
          <p:cNvPr id="202777" name="AutoShape 25"/>
          <p:cNvSpPr>
            <a:spLocks/>
          </p:cNvSpPr>
          <p:nvPr/>
        </p:nvSpPr>
        <p:spPr bwMode="auto">
          <a:xfrm>
            <a:off x="2922588" y="736600"/>
            <a:ext cx="5535612" cy="461963"/>
          </a:xfrm>
          <a:prstGeom prst="borderCallout1">
            <a:avLst>
              <a:gd name="adj1" fmla="val 24741"/>
              <a:gd name="adj2" fmla="val -1375"/>
              <a:gd name="adj3" fmla="val 305500"/>
              <a:gd name="adj4" fmla="val -19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ja-JP" altLang="en-US"/>
              <a:t>文字列をキーボードから入力する</a:t>
            </a:r>
          </a:p>
        </p:txBody>
      </p:sp>
      <p:sp>
        <p:nvSpPr>
          <p:cNvPr id="202778" name="Text Box 26"/>
          <p:cNvSpPr txBox="1">
            <a:spLocks noChangeArrowheads="1"/>
          </p:cNvSpPr>
          <p:nvPr/>
        </p:nvSpPr>
        <p:spPr bwMode="auto">
          <a:xfrm>
            <a:off x="6565900" y="2646363"/>
            <a:ext cx="1790700" cy="1474787"/>
          </a:xfrm>
          <a:prstGeom prst="rect">
            <a:avLst/>
          </a:prstGeom>
          <a:solidFill>
            <a:schemeClr val="bg1"/>
          </a:solidFill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1600" b="1">
                <a:latin typeface="Courier New" pitchFamily="49" charset="0"/>
              </a:rPr>
              <a:t>$ ./test</a:t>
            </a:r>
          </a:p>
          <a:p>
            <a:pPr>
              <a:spcBef>
                <a:spcPct val="50000"/>
              </a:spcBef>
            </a:pPr>
            <a:r>
              <a:rPr lang="en-US" altLang="ja-JP" sz="1600" b="1" u="sng">
                <a:solidFill>
                  <a:srgbClr val="FF0000"/>
                </a:solidFill>
                <a:latin typeface="Courier New" pitchFamily="49" charset="0"/>
              </a:rPr>
              <a:t>book</a:t>
            </a:r>
          </a:p>
          <a:p>
            <a:pPr>
              <a:spcBef>
                <a:spcPct val="50000"/>
              </a:spcBef>
            </a:pPr>
            <a:r>
              <a:rPr lang="en-US" altLang="ja-JP" sz="1600" b="1">
                <a:latin typeface="Courier New" pitchFamily="49" charset="0"/>
              </a:rPr>
              <a:t>book</a:t>
            </a:r>
          </a:p>
          <a:p>
            <a:pPr>
              <a:spcBef>
                <a:spcPct val="50000"/>
              </a:spcBef>
            </a:pPr>
            <a:r>
              <a:rPr lang="en-US" altLang="ja-JP" sz="1600" b="1">
                <a:latin typeface="Courier New" pitchFamily="49" charset="0"/>
              </a:rPr>
              <a:t>$</a:t>
            </a:r>
          </a:p>
        </p:txBody>
      </p:sp>
      <p:sp>
        <p:nvSpPr>
          <p:cNvPr id="202775" name="AutoShape 23"/>
          <p:cNvSpPr>
            <a:spLocks/>
          </p:cNvSpPr>
          <p:nvPr/>
        </p:nvSpPr>
        <p:spPr bwMode="auto">
          <a:xfrm>
            <a:off x="752475" y="5395913"/>
            <a:ext cx="5535613" cy="461962"/>
          </a:xfrm>
          <a:prstGeom prst="borderCallout1">
            <a:avLst>
              <a:gd name="adj1" fmla="val 24741"/>
              <a:gd name="adj2" fmla="val 101375"/>
              <a:gd name="adj3" fmla="val -440551"/>
              <a:gd name="adj4" fmla="val 11081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ja-JP" altLang="en-US" sz="2400"/>
              <a:t>キーボードから，「</a:t>
            </a:r>
            <a:r>
              <a:rPr lang="en-US" altLang="ja-JP" sz="2400"/>
              <a:t>book</a:t>
            </a:r>
            <a:r>
              <a:rPr lang="ja-JP" altLang="en-US" sz="2400"/>
              <a:t>」とタイプする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86447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2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2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0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0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0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768" grpId="0" animBg="1"/>
      <p:bldP spid="202770" grpId="0" animBg="1"/>
      <p:bldP spid="202771" grpId="0"/>
      <p:bldP spid="202772" grpId="0" animBg="1"/>
      <p:bldP spid="202773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B36-FA38-4ADB-BC72-B2908EB0CBAF}" type="slidenum">
              <a:rPr lang="en-US" altLang="ja-JP"/>
              <a:pPr/>
              <a:t>79</a:t>
            </a:fld>
            <a:endParaRPr lang="en-US" altLang="ja-JP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strcpy()</a:t>
            </a:r>
          </a:p>
        </p:txBody>
      </p:sp>
      <p:sp>
        <p:nvSpPr>
          <p:cNvPr id="205827" name="Text Box 3"/>
          <p:cNvSpPr txBox="1">
            <a:spLocks noChangeArrowheads="1"/>
          </p:cNvSpPr>
          <p:nvPr/>
        </p:nvSpPr>
        <p:spPr bwMode="auto">
          <a:xfrm>
            <a:off x="827088" y="1628775"/>
            <a:ext cx="7489825" cy="1357313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400" b="1">
                <a:latin typeface="Courier New" pitchFamily="49" charset="0"/>
              </a:rPr>
              <a:t>  char s[8];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400" b="1">
                <a:latin typeface="Courier New" pitchFamily="49" charset="0"/>
              </a:rPr>
              <a:t>  char r[8] = "book";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400" b="1">
                <a:latin typeface="Courier New" pitchFamily="49" charset="0"/>
              </a:rPr>
              <a:t>  strcpy(s, r);</a:t>
            </a:r>
          </a:p>
        </p:txBody>
      </p:sp>
      <p:sp>
        <p:nvSpPr>
          <p:cNvPr id="205828" name="Rectangle 4"/>
          <p:cNvSpPr>
            <a:spLocks noChangeArrowheads="1"/>
          </p:cNvSpPr>
          <p:nvPr/>
        </p:nvSpPr>
        <p:spPr bwMode="auto">
          <a:xfrm>
            <a:off x="2195513" y="3959225"/>
            <a:ext cx="4824412" cy="9144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ja-JP" altLang="en-US"/>
          </a:p>
        </p:txBody>
      </p:sp>
      <p:sp>
        <p:nvSpPr>
          <p:cNvPr id="205829" name="Rectangle 5"/>
          <p:cNvSpPr>
            <a:spLocks noChangeArrowheads="1"/>
          </p:cNvSpPr>
          <p:nvPr/>
        </p:nvSpPr>
        <p:spPr bwMode="auto">
          <a:xfrm>
            <a:off x="2162175" y="3957638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200">
              <a:latin typeface="Tahoma" pitchFamily="34" charset="0"/>
            </a:endParaRPr>
          </a:p>
        </p:txBody>
      </p:sp>
      <p:sp>
        <p:nvSpPr>
          <p:cNvPr id="205830" name="Rectangle 6"/>
          <p:cNvSpPr>
            <a:spLocks noChangeArrowheads="1"/>
          </p:cNvSpPr>
          <p:nvPr/>
        </p:nvSpPr>
        <p:spPr bwMode="auto">
          <a:xfrm>
            <a:off x="2781300" y="3959225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600">
              <a:latin typeface="Tahoma" pitchFamily="34" charset="0"/>
            </a:endParaRPr>
          </a:p>
        </p:txBody>
      </p:sp>
      <p:sp>
        <p:nvSpPr>
          <p:cNvPr id="205831" name="Text Box 7"/>
          <p:cNvSpPr txBox="1">
            <a:spLocks noChangeArrowheads="1"/>
          </p:cNvSpPr>
          <p:nvPr/>
        </p:nvSpPr>
        <p:spPr bwMode="auto">
          <a:xfrm>
            <a:off x="4000500" y="3429000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>
                <a:latin typeface="Tahoma" pitchFamily="34" charset="0"/>
              </a:rPr>
              <a:t>s[8]</a:t>
            </a:r>
          </a:p>
        </p:txBody>
      </p:sp>
      <p:sp>
        <p:nvSpPr>
          <p:cNvPr id="205832" name="Rectangle 8"/>
          <p:cNvSpPr>
            <a:spLocks noChangeArrowheads="1"/>
          </p:cNvSpPr>
          <p:nvPr/>
        </p:nvSpPr>
        <p:spPr bwMode="auto">
          <a:xfrm>
            <a:off x="3390900" y="3959225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200">
              <a:latin typeface="Tahoma" pitchFamily="34" charset="0"/>
            </a:endParaRPr>
          </a:p>
        </p:txBody>
      </p:sp>
      <p:sp>
        <p:nvSpPr>
          <p:cNvPr id="205833" name="Rectangle 9"/>
          <p:cNvSpPr>
            <a:spLocks noChangeArrowheads="1"/>
          </p:cNvSpPr>
          <p:nvPr/>
        </p:nvSpPr>
        <p:spPr bwMode="auto">
          <a:xfrm>
            <a:off x="4000500" y="3959225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600">
              <a:latin typeface="Tahoma" pitchFamily="34" charset="0"/>
            </a:endParaRPr>
          </a:p>
        </p:txBody>
      </p:sp>
      <p:sp>
        <p:nvSpPr>
          <p:cNvPr id="205834" name="Rectangle 10"/>
          <p:cNvSpPr>
            <a:spLocks noChangeArrowheads="1"/>
          </p:cNvSpPr>
          <p:nvPr/>
        </p:nvSpPr>
        <p:spPr bwMode="auto">
          <a:xfrm>
            <a:off x="4610100" y="3959225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2400">
              <a:latin typeface="Tahoma" pitchFamily="34" charset="0"/>
            </a:endParaRPr>
          </a:p>
        </p:txBody>
      </p:sp>
      <p:sp>
        <p:nvSpPr>
          <p:cNvPr id="205835" name="Rectangle 11"/>
          <p:cNvSpPr>
            <a:spLocks noChangeArrowheads="1"/>
          </p:cNvSpPr>
          <p:nvPr/>
        </p:nvSpPr>
        <p:spPr bwMode="auto">
          <a:xfrm>
            <a:off x="5219700" y="3959225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600">
              <a:latin typeface="Tahoma" pitchFamily="34" charset="0"/>
            </a:endParaRPr>
          </a:p>
        </p:txBody>
      </p:sp>
      <p:sp>
        <p:nvSpPr>
          <p:cNvPr id="205836" name="Rectangle 12"/>
          <p:cNvSpPr>
            <a:spLocks noChangeArrowheads="1"/>
          </p:cNvSpPr>
          <p:nvPr/>
        </p:nvSpPr>
        <p:spPr bwMode="auto">
          <a:xfrm>
            <a:off x="5829300" y="3959225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200">
              <a:latin typeface="Tahoma" pitchFamily="34" charset="0"/>
            </a:endParaRPr>
          </a:p>
        </p:txBody>
      </p:sp>
      <p:sp>
        <p:nvSpPr>
          <p:cNvPr id="205837" name="Rectangle 13"/>
          <p:cNvSpPr>
            <a:spLocks noChangeArrowheads="1"/>
          </p:cNvSpPr>
          <p:nvPr/>
        </p:nvSpPr>
        <p:spPr bwMode="auto">
          <a:xfrm>
            <a:off x="6438900" y="3959225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600">
              <a:latin typeface="Tahoma" pitchFamily="34" charset="0"/>
            </a:endParaRPr>
          </a:p>
        </p:txBody>
      </p:sp>
      <p:sp>
        <p:nvSpPr>
          <p:cNvPr id="205838" name="Text Box 14"/>
          <p:cNvSpPr txBox="1">
            <a:spLocks noChangeArrowheads="1"/>
          </p:cNvSpPr>
          <p:nvPr/>
        </p:nvSpPr>
        <p:spPr bwMode="auto">
          <a:xfrm>
            <a:off x="2268538" y="4141788"/>
            <a:ext cx="431800" cy="51911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800" b="1"/>
              <a:t>b</a:t>
            </a:r>
          </a:p>
        </p:txBody>
      </p:sp>
      <p:sp>
        <p:nvSpPr>
          <p:cNvPr id="205840" name="Text Box 16"/>
          <p:cNvSpPr txBox="1">
            <a:spLocks noChangeArrowheads="1"/>
          </p:cNvSpPr>
          <p:nvPr/>
        </p:nvSpPr>
        <p:spPr bwMode="auto">
          <a:xfrm>
            <a:off x="2843213" y="4141788"/>
            <a:ext cx="431800" cy="51911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800" b="1"/>
              <a:t>o</a:t>
            </a:r>
          </a:p>
        </p:txBody>
      </p:sp>
      <p:sp>
        <p:nvSpPr>
          <p:cNvPr id="205841" name="Text Box 17"/>
          <p:cNvSpPr txBox="1">
            <a:spLocks noChangeArrowheads="1"/>
          </p:cNvSpPr>
          <p:nvPr/>
        </p:nvSpPr>
        <p:spPr bwMode="auto">
          <a:xfrm>
            <a:off x="3419475" y="4141788"/>
            <a:ext cx="431800" cy="51911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800" b="1"/>
              <a:t>o</a:t>
            </a:r>
          </a:p>
        </p:txBody>
      </p:sp>
      <p:sp>
        <p:nvSpPr>
          <p:cNvPr id="205842" name="Text Box 18"/>
          <p:cNvSpPr txBox="1">
            <a:spLocks noChangeArrowheads="1"/>
          </p:cNvSpPr>
          <p:nvPr/>
        </p:nvSpPr>
        <p:spPr bwMode="auto">
          <a:xfrm>
            <a:off x="4067175" y="4141788"/>
            <a:ext cx="431800" cy="51911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800" b="1"/>
              <a:t>k</a:t>
            </a:r>
          </a:p>
        </p:txBody>
      </p:sp>
      <p:sp>
        <p:nvSpPr>
          <p:cNvPr id="205843" name="Text Box 19"/>
          <p:cNvSpPr txBox="1">
            <a:spLocks noChangeArrowheads="1"/>
          </p:cNvSpPr>
          <p:nvPr/>
        </p:nvSpPr>
        <p:spPr bwMode="auto">
          <a:xfrm>
            <a:off x="4656138" y="4217988"/>
            <a:ext cx="512762" cy="3365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1600" b="1"/>
              <a:t>\0</a:t>
            </a:r>
          </a:p>
        </p:txBody>
      </p:sp>
      <p:sp>
        <p:nvSpPr>
          <p:cNvPr id="205844" name="Rectangle 20"/>
          <p:cNvSpPr>
            <a:spLocks noChangeArrowheads="1"/>
          </p:cNvSpPr>
          <p:nvPr/>
        </p:nvSpPr>
        <p:spPr bwMode="auto">
          <a:xfrm>
            <a:off x="2166938" y="5538788"/>
            <a:ext cx="4824412" cy="9144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ja-JP" altLang="en-US"/>
          </a:p>
        </p:txBody>
      </p:sp>
      <p:sp>
        <p:nvSpPr>
          <p:cNvPr id="205845" name="Rectangle 21"/>
          <p:cNvSpPr>
            <a:spLocks noChangeArrowheads="1"/>
          </p:cNvSpPr>
          <p:nvPr/>
        </p:nvSpPr>
        <p:spPr bwMode="auto">
          <a:xfrm>
            <a:off x="2133600" y="5537200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200">
              <a:latin typeface="Tahoma" pitchFamily="34" charset="0"/>
            </a:endParaRPr>
          </a:p>
        </p:txBody>
      </p:sp>
      <p:sp>
        <p:nvSpPr>
          <p:cNvPr id="205846" name="Rectangle 22"/>
          <p:cNvSpPr>
            <a:spLocks noChangeArrowheads="1"/>
          </p:cNvSpPr>
          <p:nvPr/>
        </p:nvSpPr>
        <p:spPr bwMode="auto">
          <a:xfrm>
            <a:off x="2752725" y="5538788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600">
              <a:latin typeface="Tahoma" pitchFamily="34" charset="0"/>
            </a:endParaRPr>
          </a:p>
        </p:txBody>
      </p:sp>
      <p:sp>
        <p:nvSpPr>
          <p:cNvPr id="205847" name="Text Box 23"/>
          <p:cNvSpPr txBox="1">
            <a:spLocks noChangeArrowheads="1"/>
          </p:cNvSpPr>
          <p:nvPr/>
        </p:nvSpPr>
        <p:spPr bwMode="auto">
          <a:xfrm>
            <a:off x="3971925" y="5008563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>
                <a:latin typeface="Tahoma" pitchFamily="34" charset="0"/>
              </a:rPr>
              <a:t>r[8]</a:t>
            </a:r>
          </a:p>
        </p:txBody>
      </p:sp>
      <p:sp>
        <p:nvSpPr>
          <p:cNvPr id="205848" name="Rectangle 24"/>
          <p:cNvSpPr>
            <a:spLocks noChangeArrowheads="1"/>
          </p:cNvSpPr>
          <p:nvPr/>
        </p:nvSpPr>
        <p:spPr bwMode="auto">
          <a:xfrm>
            <a:off x="3362325" y="5538788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200">
              <a:latin typeface="Tahoma" pitchFamily="34" charset="0"/>
            </a:endParaRPr>
          </a:p>
        </p:txBody>
      </p:sp>
      <p:sp>
        <p:nvSpPr>
          <p:cNvPr id="205849" name="Rectangle 25"/>
          <p:cNvSpPr>
            <a:spLocks noChangeArrowheads="1"/>
          </p:cNvSpPr>
          <p:nvPr/>
        </p:nvSpPr>
        <p:spPr bwMode="auto">
          <a:xfrm>
            <a:off x="3971925" y="5538788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600">
              <a:latin typeface="Tahoma" pitchFamily="34" charset="0"/>
            </a:endParaRPr>
          </a:p>
        </p:txBody>
      </p:sp>
      <p:sp>
        <p:nvSpPr>
          <p:cNvPr id="205850" name="Rectangle 26"/>
          <p:cNvSpPr>
            <a:spLocks noChangeArrowheads="1"/>
          </p:cNvSpPr>
          <p:nvPr/>
        </p:nvSpPr>
        <p:spPr bwMode="auto">
          <a:xfrm>
            <a:off x="4581525" y="5538788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2400">
              <a:latin typeface="Tahoma" pitchFamily="34" charset="0"/>
            </a:endParaRPr>
          </a:p>
        </p:txBody>
      </p:sp>
      <p:sp>
        <p:nvSpPr>
          <p:cNvPr id="205851" name="Rectangle 27"/>
          <p:cNvSpPr>
            <a:spLocks noChangeArrowheads="1"/>
          </p:cNvSpPr>
          <p:nvPr/>
        </p:nvSpPr>
        <p:spPr bwMode="auto">
          <a:xfrm>
            <a:off x="5191125" y="5538788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600">
              <a:latin typeface="Tahoma" pitchFamily="34" charset="0"/>
            </a:endParaRPr>
          </a:p>
        </p:txBody>
      </p:sp>
      <p:sp>
        <p:nvSpPr>
          <p:cNvPr id="205852" name="Rectangle 28"/>
          <p:cNvSpPr>
            <a:spLocks noChangeArrowheads="1"/>
          </p:cNvSpPr>
          <p:nvPr/>
        </p:nvSpPr>
        <p:spPr bwMode="auto">
          <a:xfrm>
            <a:off x="5800725" y="5538788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200">
              <a:latin typeface="Tahoma" pitchFamily="34" charset="0"/>
            </a:endParaRPr>
          </a:p>
        </p:txBody>
      </p:sp>
      <p:sp>
        <p:nvSpPr>
          <p:cNvPr id="205853" name="Rectangle 29"/>
          <p:cNvSpPr>
            <a:spLocks noChangeArrowheads="1"/>
          </p:cNvSpPr>
          <p:nvPr/>
        </p:nvSpPr>
        <p:spPr bwMode="auto">
          <a:xfrm>
            <a:off x="6410325" y="5538788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600">
              <a:latin typeface="Tahoma" pitchFamily="34" charset="0"/>
            </a:endParaRPr>
          </a:p>
        </p:txBody>
      </p:sp>
      <p:sp>
        <p:nvSpPr>
          <p:cNvPr id="205854" name="Text Box 30"/>
          <p:cNvSpPr txBox="1">
            <a:spLocks noChangeArrowheads="1"/>
          </p:cNvSpPr>
          <p:nvPr/>
        </p:nvSpPr>
        <p:spPr bwMode="auto">
          <a:xfrm>
            <a:off x="2239963" y="5721350"/>
            <a:ext cx="431800" cy="51911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800" b="1"/>
              <a:t>b</a:t>
            </a:r>
          </a:p>
        </p:txBody>
      </p:sp>
      <p:sp>
        <p:nvSpPr>
          <p:cNvPr id="205855" name="Text Box 31"/>
          <p:cNvSpPr txBox="1">
            <a:spLocks noChangeArrowheads="1"/>
          </p:cNvSpPr>
          <p:nvPr/>
        </p:nvSpPr>
        <p:spPr bwMode="auto">
          <a:xfrm>
            <a:off x="2814638" y="5721350"/>
            <a:ext cx="431800" cy="51911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800" b="1"/>
              <a:t>o</a:t>
            </a:r>
          </a:p>
        </p:txBody>
      </p:sp>
      <p:sp>
        <p:nvSpPr>
          <p:cNvPr id="205856" name="Text Box 32"/>
          <p:cNvSpPr txBox="1">
            <a:spLocks noChangeArrowheads="1"/>
          </p:cNvSpPr>
          <p:nvPr/>
        </p:nvSpPr>
        <p:spPr bwMode="auto">
          <a:xfrm>
            <a:off x="3390900" y="5721350"/>
            <a:ext cx="431800" cy="51911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800" b="1"/>
              <a:t>o</a:t>
            </a:r>
          </a:p>
        </p:txBody>
      </p:sp>
      <p:sp>
        <p:nvSpPr>
          <p:cNvPr id="205857" name="Text Box 33"/>
          <p:cNvSpPr txBox="1">
            <a:spLocks noChangeArrowheads="1"/>
          </p:cNvSpPr>
          <p:nvPr/>
        </p:nvSpPr>
        <p:spPr bwMode="auto">
          <a:xfrm>
            <a:off x="4038600" y="5721350"/>
            <a:ext cx="431800" cy="51911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800" b="1"/>
              <a:t>k</a:t>
            </a:r>
          </a:p>
        </p:txBody>
      </p:sp>
      <p:sp>
        <p:nvSpPr>
          <p:cNvPr id="205858" name="Text Box 34"/>
          <p:cNvSpPr txBox="1">
            <a:spLocks noChangeArrowheads="1"/>
          </p:cNvSpPr>
          <p:nvPr/>
        </p:nvSpPr>
        <p:spPr bwMode="auto">
          <a:xfrm>
            <a:off x="4640263" y="5797550"/>
            <a:ext cx="485775" cy="3365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1600" b="1"/>
              <a:t>\0</a:t>
            </a:r>
          </a:p>
        </p:txBody>
      </p:sp>
      <p:sp>
        <p:nvSpPr>
          <p:cNvPr id="205861" name="Text Box 37"/>
          <p:cNvSpPr txBox="1">
            <a:spLocks noChangeArrowheads="1"/>
          </p:cNvSpPr>
          <p:nvPr/>
        </p:nvSpPr>
        <p:spPr bwMode="auto">
          <a:xfrm>
            <a:off x="2051050" y="4865688"/>
            <a:ext cx="7191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b="1">
                <a:solidFill>
                  <a:srgbClr val="0033CC"/>
                </a:solidFill>
              </a:rPr>
              <a:t>1000</a:t>
            </a:r>
          </a:p>
        </p:txBody>
      </p:sp>
      <p:sp>
        <p:nvSpPr>
          <p:cNvPr id="205862" name="Text Box 38"/>
          <p:cNvSpPr txBox="1">
            <a:spLocks noChangeArrowheads="1"/>
          </p:cNvSpPr>
          <p:nvPr/>
        </p:nvSpPr>
        <p:spPr bwMode="auto">
          <a:xfrm>
            <a:off x="2700338" y="4865688"/>
            <a:ext cx="7191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>
                <a:solidFill>
                  <a:srgbClr val="FF0000"/>
                </a:solidFill>
              </a:rPr>
              <a:t>1001</a:t>
            </a:r>
          </a:p>
        </p:txBody>
      </p:sp>
      <p:sp>
        <p:nvSpPr>
          <p:cNvPr id="205863" name="Text Box 39"/>
          <p:cNvSpPr txBox="1">
            <a:spLocks noChangeArrowheads="1"/>
          </p:cNvSpPr>
          <p:nvPr/>
        </p:nvSpPr>
        <p:spPr bwMode="auto">
          <a:xfrm>
            <a:off x="3276600" y="4865688"/>
            <a:ext cx="7191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>
                <a:solidFill>
                  <a:srgbClr val="FF0000"/>
                </a:solidFill>
              </a:rPr>
              <a:t>1002</a:t>
            </a:r>
          </a:p>
        </p:txBody>
      </p:sp>
      <p:sp>
        <p:nvSpPr>
          <p:cNvPr id="205864" name="Text Box 40"/>
          <p:cNvSpPr txBox="1">
            <a:spLocks noChangeArrowheads="1"/>
          </p:cNvSpPr>
          <p:nvPr/>
        </p:nvSpPr>
        <p:spPr bwMode="auto">
          <a:xfrm>
            <a:off x="3924300" y="4865688"/>
            <a:ext cx="7191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>
                <a:solidFill>
                  <a:srgbClr val="FF0000"/>
                </a:solidFill>
              </a:rPr>
              <a:t>1003</a:t>
            </a:r>
          </a:p>
        </p:txBody>
      </p:sp>
      <p:sp>
        <p:nvSpPr>
          <p:cNvPr id="205865" name="Text Box 41"/>
          <p:cNvSpPr txBox="1">
            <a:spLocks noChangeArrowheads="1"/>
          </p:cNvSpPr>
          <p:nvPr/>
        </p:nvSpPr>
        <p:spPr bwMode="auto">
          <a:xfrm>
            <a:off x="4573588" y="4865688"/>
            <a:ext cx="7191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>
                <a:solidFill>
                  <a:srgbClr val="FF0000"/>
                </a:solidFill>
              </a:rPr>
              <a:t>1004</a:t>
            </a:r>
          </a:p>
        </p:txBody>
      </p:sp>
      <p:sp>
        <p:nvSpPr>
          <p:cNvPr id="205866" name="Text Box 42"/>
          <p:cNvSpPr txBox="1">
            <a:spLocks noChangeArrowheads="1"/>
          </p:cNvSpPr>
          <p:nvPr/>
        </p:nvSpPr>
        <p:spPr bwMode="auto">
          <a:xfrm>
            <a:off x="5148263" y="4865688"/>
            <a:ext cx="7191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>
                <a:solidFill>
                  <a:srgbClr val="FF0000"/>
                </a:solidFill>
              </a:rPr>
              <a:t>1005</a:t>
            </a:r>
          </a:p>
        </p:txBody>
      </p:sp>
      <p:sp>
        <p:nvSpPr>
          <p:cNvPr id="205867" name="Text Box 43"/>
          <p:cNvSpPr txBox="1">
            <a:spLocks noChangeArrowheads="1"/>
          </p:cNvSpPr>
          <p:nvPr/>
        </p:nvSpPr>
        <p:spPr bwMode="auto">
          <a:xfrm>
            <a:off x="5724525" y="4865688"/>
            <a:ext cx="7191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>
                <a:solidFill>
                  <a:srgbClr val="FF0000"/>
                </a:solidFill>
              </a:rPr>
              <a:t>1006</a:t>
            </a:r>
          </a:p>
        </p:txBody>
      </p:sp>
      <p:sp>
        <p:nvSpPr>
          <p:cNvPr id="205868" name="Text Box 44"/>
          <p:cNvSpPr txBox="1">
            <a:spLocks noChangeArrowheads="1"/>
          </p:cNvSpPr>
          <p:nvPr/>
        </p:nvSpPr>
        <p:spPr bwMode="auto">
          <a:xfrm>
            <a:off x="6373813" y="4865688"/>
            <a:ext cx="7191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>
                <a:solidFill>
                  <a:srgbClr val="FF0000"/>
                </a:solidFill>
              </a:rPr>
              <a:t>1007</a:t>
            </a:r>
          </a:p>
        </p:txBody>
      </p:sp>
      <p:sp>
        <p:nvSpPr>
          <p:cNvPr id="205869" name="Text Box 45"/>
          <p:cNvSpPr txBox="1">
            <a:spLocks noChangeArrowheads="1"/>
          </p:cNvSpPr>
          <p:nvPr/>
        </p:nvSpPr>
        <p:spPr bwMode="auto">
          <a:xfrm>
            <a:off x="2051050" y="6438900"/>
            <a:ext cx="7191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b="1">
                <a:solidFill>
                  <a:srgbClr val="0033CC"/>
                </a:solidFill>
              </a:rPr>
              <a:t>2000</a:t>
            </a:r>
          </a:p>
        </p:txBody>
      </p:sp>
      <p:sp>
        <p:nvSpPr>
          <p:cNvPr id="205870" name="Text Box 46"/>
          <p:cNvSpPr txBox="1">
            <a:spLocks noChangeArrowheads="1"/>
          </p:cNvSpPr>
          <p:nvPr/>
        </p:nvSpPr>
        <p:spPr bwMode="auto">
          <a:xfrm>
            <a:off x="2700338" y="6438900"/>
            <a:ext cx="7191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>
                <a:solidFill>
                  <a:srgbClr val="FF0000"/>
                </a:solidFill>
              </a:rPr>
              <a:t>2001</a:t>
            </a:r>
          </a:p>
        </p:txBody>
      </p:sp>
      <p:sp>
        <p:nvSpPr>
          <p:cNvPr id="205871" name="Text Box 47"/>
          <p:cNvSpPr txBox="1">
            <a:spLocks noChangeArrowheads="1"/>
          </p:cNvSpPr>
          <p:nvPr/>
        </p:nvSpPr>
        <p:spPr bwMode="auto">
          <a:xfrm>
            <a:off x="3276600" y="6438900"/>
            <a:ext cx="7191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>
                <a:solidFill>
                  <a:srgbClr val="FF0000"/>
                </a:solidFill>
              </a:rPr>
              <a:t>2002</a:t>
            </a:r>
          </a:p>
        </p:txBody>
      </p:sp>
      <p:sp>
        <p:nvSpPr>
          <p:cNvPr id="205872" name="Text Box 48"/>
          <p:cNvSpPr txBox="1">
            <a:spLocks noChangeArrowheads="1"/>
          </p:cNvSpPr>
          <p:nvPr/>
        </p:nvSpPr>
        <p:spPr bwMode="auto">
          <a:xfrm>
            <a:off x="3924300" y="6438900"/>
            <a:ext cx="7191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>
                <a:solidFill>
                  <a:srgbClr val="FF0000"/>
                </a:solidFill>
              </a:rPr>
              <a:t>2003</a:t>
            </a:r>
          </a:p>
        </p:txBody>
      </p:sp>
      <p:sp>
        <p:nvSpPr>
          <p:cNvPr id="205873" name="Text Box 49"/>
          <p:cNvSpPr txBox="1">
            <a:spLocks noChangeArrowheads="1"/>
          </p:cNvSpPr>
          <p:nvPr/>
        </p:nvSpPr>
        <p:spPr bwMode="auto">
          <a:xfrm>
            <a:off x="4573588" y="6438900"/>
            <a:ext cx="7191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>
                <a:solidFill>
                  <a:srgbClr val="FF0000"/>
                </a:solidFill>
              </a:rPr>
              <a:t>2004</a:t>
            </a:r>
          </a:p>
        </p:txBody>
      </p:sp>
      <p:sp>
        <p:nvSpPr>
          <p:cNvPr id="205874" name="Text Box 50"/>
          <p:cNvSpPr txBox="1">
            <a:spLocks noChangeArrowheads="1"/>
          </p:cNvSpPr>
          <p:nvPr/>
        </p:nvSpPr>
        <p:spPr bwMode="auto">
          <a:xfrm>
            <a:off x="5148263" y="6438900"/>
            <a:ext cx="7191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>
                <a:solidFill>
                  <a:srgbClr val="FF0000"/>
                </a:solidFill>
              </a:rPr>
              <a:t>2005</a:t>
            </a:r>
          </a:p>
        </p:txBody>
      </p:sp>
      <p:sp>
        <p:nvSpPr>
          <p:cNvPr id="205875" name="Text Box 51"/>
          <p:cNvSpPr txBox="1">
            <a:spLocks noChangeArrowheads="1"/>
          </p:cNvSpPr>
          <p:nvPr/>
        </p:nvSpPr>
        <p:spPr bwMode="auto">
          <a:xfrm>
            <a:off x="5724525" y="6438900"/>
            <a:ext cx="7191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>
                <a:solidFill>
                  <a:srgbClr val="FF0000"/>
                </a:solidFill>
              </a:rPr>
              <a:t>2006</a:t>
            </a:r>
          </a:p>
        </p:txBody>
      </p:sp>
      <p:sp>
        <p:nvSpPr>
          <p:cNvPr id="205876" name="Text Box 52"/>
          <p:cNvSpPr txBox="1">
            <a:spLocks noChangeArrowheads="1"/>
          </p:cNvSpPr>
          <p:nvPr/>
        </p:nvSpPr>
        <p:spPr bwMode="auto">
          <a:xfrm>
            <a:off x="6373813" y="6438900"/>
            <a:ext cx="7191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>
                <a:solidFill>
                  <a:srgbClr val="FF0000"/>
                </a:solidFill>
              </a:rPr>
              <a:t>2007</a:t>
            </a:r>
          </a:p>
        </p:txBody>
      </p:sp>
      <p:sp>
        <p:nvSpPr>
          <p:cNvPr id="205877" name="Text Box 53"/>
          <p:cNvSpPr txBox="1">
            <a:spLocks noChangeArrowheads="1"/>
          </p:cNvSpPr>
          <p:nvPr/>
        </p:nvSpPr>
        <p:spPr bwMode="auto">
          <a:xfrm>
            <a:off x="828675" y="4865688"/>
            <a:ext cx="15113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ja-JP" altLang="en-US">
                <a:solidFill>
                  <a:srgbClr val="FF0000"/>
                </a:solidFill>
              </a:rPr>
              <a:t>アドレス</a:t>
            </a:r>
          </a:p>
        </p:txBody>
      </p:sp>
      <p:sp>
        <p:nvSpPr>
          <p:cNvPr id="205878" name="Text Box 54"/>
          <p:cNvSpPr txBox="1">
            <a:spLocks noChangeArrowheads="1"/>
          </p:cNvSpPr>
          <p:nvPr/>
        </p:nvSpPr>
        <p:spPr bwMode="auto">
          <a:xfrm>
            <a:off x="1042988" y="6438900"/>
            <a:ext cx="10080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ja-JP" altLang="en-US">
                <a:solidFill>
                  <a:srgbClr val="FF0000"/>
                </a:solidFill>
              </a:rPr>
              <a:t>アドレス</a:t>
            </a:r>
          </a:p>
        </p:txBody>
      </p:sp>
      <p:sp>
        <p:nvSpPr>
          <p:cNvPr id="205879" name="AutoShape 55"/>
          <p:cNvSpPr>
            <a:spLocks/>
          </p:cNvSpPr>
          <p:nvPr/>
        </p:nvSpPr>
        <p:spPr bwMode="auto">
          <a:xfrm>
            <a:off x="5119688" y="1970088"/>
            <a:ext cx="3694112" cy="831850"/>
          </a:xfrm>
          <a:prstGeom prst="borderCallout1">
            <a:avLst>
              <a:gd name="adj1" fmla="val 109162"/>
              <a:gd name="adj2" fmla="val 96907"/>
              <a:gd name="adj3" fmla="val 109162"/>
              <a:gd name="adj4" fmla="val -10361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altLang="ja-JP" sz="1600" b="1">
                <a:latin typeface="Courier New" pitchFamily="49" charset="0"/>
              </a:rPr>
              <a:t>s</a:t>
            </a:r>
            <a:r>
              <a:rPr lang="ja-JP" altLang="en-US" sz="1600">
                <a:latin typeface="Courier New" pitchFamily="49" charset="0"/>
              </a:rPr>
              <a:t>は</a:t>
            </a:r>
            <a:r>
              <a:rPr lang="en-US" altLang="ja-JP" sz="1600" b="1">
                <a:latin typeface="Courier New" pitchFamily="49" charset="0"/>
              </a:rPr>
              <a:t>s[0]</a:t>
            </a:r>
            <a:r>
              <a:rPr lang="ja-JP" altLang="en-US" sz="1600">
                <a:latin typeface="Courier New" pitchFamily="49" charset="0"/>
              </a:rPr>
              <a:t>のアドレス（ポインタ</a:t>
            </a:r>
            <a:r>
              <a:rPr lang="en-US" altLang="ja-JP" sz="1600">
                <a:latin typeface="Courier New" pitchFamily="49" charset="0"/>
              </a:rPr>
              <a:t>=</a:t>
            </a:r>
            <a:r>
              <a:rPr lang="en-US" altLang="ja-JP" sz="1600" b="1">
                <a:latin typeface="Courier New" pitchFamily="49" charset="0"/>
              </a:rPr>
              <a:t>1000</a:t>
            </a:r>
            <a:r>
              <a:rPr lang="ja-JP" altLang="en-US" sz="1600">
                <a:latin typeface="Courier New" pitchFamily="49" charset="0"/>
              </a:rPr>
              <a:t>），</a:t>
            </a:r>
            <a:br>
              <a:rPr lang="ja-JP" altLang="en-US" sz="1600">
                <a:latin typeface="Courier New" pitchFamily="49" charset="0"/>
              </a:rPr>
            </a:br>
            <a:r>
              <a:rPr lang="en-US" altLang="ja-JP" sz="1600" b="1">
                <a:latin typeface="Courier New" pitchFamily="49" charset="0"/>
              </a:rPr>
              <a:t>r</a:t>
            </a:r>
            <a:r>
              <a:rPr lang="ja-JP" altLang="en-US" sz="1600">
                <a:latin typeface="Courier New" pitchFamily="49" charset="0"/>
              </a:rPr>
              <a:t>は</a:t>
            </a:r>
            <a:r>
              <a:rPr lang="en-US" altLang="ja-JP" sz="1600" b="1">
                <a:latin typeface="Courier New" pitchFamily="49" charset="0"/>
              </a:rPr>
              <a:t>r[0]</a:t>
            </a:r>
            <a:r>
              <a:rPr lang="ja-JP" altLang="en-US" sz="1600">
                <a:latin typeface="Courier New" pitchFamily="49" charset="0"/>
              </a:rPr>
              <a:t>のアドレス（ポインタ</a:t>
            </a:r>
            <a:r>
              <a:rPr lang="en-US" altLang="ja-JP" sz="1600">
                <a:latin typeface="Courier New" pitchFamily="49" charset="0"/>
              </a:rPr>
              <a:t>=</a:t>
            </a:r>
            <a:r>
              <a:rPr lang="en-US" altLang="ja-JP" sz="1600" b="1">
                <a:latin typeface="Courier New" pitchFamily="49" charset="0"/>
              </a:rPr>
              <a:t>2000</a:t>
            </a:r>
            <a:r>
              <a:rPr lang="ja-JP" altLang="en-US" sz="1600">
                <a:latin typeface="Courier New" pitchFamily="49" charset="0"/>
              </a:rPr>
              <a:t>）</a:t>
            </a:r>
          </a:p>
          <a:p>
            <a:r>
              <a:rPr lang="ja-JP" altLang="en-US" sz="1600">
                <a:latin typeface="Courier New" pitchFamily="49" charset="0"/>
              </a:rPr>
              <a:t>また，</a:t>
            </a:r>
            <a:r>
              <a:rPr lang="en-US" altLang="ja-JP" sz="1600" b="1">
                <a:latin typeface="Courier New" pitchFamily="49" charset="0"/>
              </a:rPr>
              <a:t>s</a:t>
            </a:r>
            <a:r>
              <a:rPr lang="ja-JP" altLang="en-US" sz="1600">
                <a:latin typeface="Courier New" pitchFamily="49" charset="0"/>
              </a:rPr>
              <a:t>も</a:t>
            </a:r>
            <a:r>
              <a:rPr lang="en-US" altLang="ja-JP" sz="1600" b="1">
                <a:latin typeface="Courier New" pitchFamily="49" charset="0"/>
              </a:rPr>
              <a:t>r</a:t>
            </a:r>
            <a:r>
              <a:rPr lang="ja-JP" altLang="en-US" sz="1600">
                <a:latin typeface="Courier New" pitchFamily="49" charset="0"/>
              </a:rPr>
              <a:t>も，そのデータ型は，</a:t>
            </a:r>
            <a:r>
              <a:rPr lang="en-US" altLang="ja-JP" sz="1600" b="1">
                <a:latin typeface="Courier New" pitchFamily="49" charset="0"/>
              </a:rPr>
              <a:t>char *</a:t>
            </a:r>
          </a:p>
        </p:txBody>
      </p:sp>
      <p:sp>
        <p:nvSpPr>
          <p:cNvPr id="205880" name="AutoShape 56"/>
          <p:cNvSpPr>
            <a:spLocks/>
          </p:cNvSpPr>
          <p:nvPr/>
        </p:nvSpPr>
        <p:spPr bwMode="auto">
          <a:xfrm>
            <a:off x="2922588" y="736600"/>
            <a:ext cx="5535612" cy="461963"/>
          </a:xfrm>
          <a:prstGeom prst="borderCallout1">
            <a:avLst>
              <a:gd name="adj1" fmla="val 24741"/>
              <a:gd name="adj2" fmla="val -1375"/>
              <a:gd name="adj3" fmla="val 387972"/>
              <a:gd name="adj4" fmla="val -2254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ja-JP" altLang="en-US"/>
              <a:t>文字列をコピー（代入）する</a:t>
            </a:r>
          </a:p>
        </p:txBody>
      </p:sp>
    </p:spTree>
    <p:extLst>
      <p:ext uri="{BB962C8B-B14F-4D97-AF65-F5344CB8AC3E}">
        <p14:creationId xmlns:p14="http://schemas.microsoft.com/office/powerpoint/2010/main" val="69507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5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5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05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05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05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5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5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5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05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05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05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05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05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05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05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05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05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05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05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05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05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05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05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838" grpId="0" animBg="1"/>
      <p:bldP spid="205840" grpId="0" animBg="1"/>
      <p:bldP spid="205841" grpId="0" animBg="1"/>
      <p:bldP spid="205842" grpId="0" animBg="1"/>
      <p:bldP spid="205843" grpId="0" animBg="1"/>
      <p:bldP spid="205861" grpId="0"/>
      <p:bldP spid="205862" grpId="0"/>
      <p:bldP spid="205863" grpId="0"/>
      <p:bldP spid="205864" grpId="0"/>
      <p:bldP spid="205865" grpId="0"/>
      <p:bldP spid="205866" grpId="0"/>
      <p:bldP spid="205867" grpId="0"/>
      <p:bldP spid="205868" grpId="0"/>
      <p:bldP spid="205869" grpId="0"/>
      <p:bldP spid="205870" grpId="0"/>
      <p:bldP spid="205871" grpId="0"/>
      <p:bldP spid="205872" grpId="0"/>
      <p:bldP spid="205873" grpId="0"/>
      <p:bldP spid="205874" grpId="0"/>
      <p:bldP spid="205875" grpId="0"/>
      <p:bldP spid="205876" grpId="0"/>
      <p:bldP spid="205877" grpId="0"/>
      <p:bldP spid="20587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47CE6-1B2F-4E05-BAAC-F90F595926C1}" type="slidenum">
              <a:rPr lang="en-US" altLang="ja-JP"/>
              <a:pPr/>
              <a:t>8</a:t>
            </a:fld>
            <a:endParaRPr lang="en-US" altLang="ja-JP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多次元配列</a:t>
            </a:r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/>
              <a:t>1</a:t>
            </a:r>
            <a:r>
              <a:rPr lang="ja-JP" altLang="en-US"/>
              <a:t>次元配列を拡張することで，多次元配列を作ることができる</a:t>
            </a:r>
          </a:p>
          <a:p>
            <a:pPr lvl="1"/>
            <a:r>
              <a:rPr lang="en-US" altLang="ja-JP" b="1">
                <a:latin typeface="Courier New" pitchFamily="49" charset="0"/>
              </a:rPr>
              <a:t>int count[4][5];</a:t>
            </a:r>
          </a:p>
        </p:txBody>
      </p:sp>
      <p:pic>
        <p:nvPicPr>
          <p:cNvPr id="15258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63" y="3330575"/>
            <a:ext cx="3414712" cy="2954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2581" name="Text Box 5"/>
          <p:cNvSpPr txBox="1">
            <a:spLocks noChangeArrowheads="1"/>
          </p:cNvSpPr>
          <p:nvPr/>
        </p:nvSpPr>
        <p:spPr bwMode="auto">
          <a:xfrm>
            <a:off x="5676900" y="3848100"/>
            <a:ext cx="2662238" cy="817563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>
                <a:latin typeface="Courier New" pitchFamily="49" charset="0"/>
              </a:rPr>
              <a:t>int count[4][5];</a:t>
            </a:r>
          </a:p>
          <a:p>
            <a:pPr>
              <a:spcBef>
                <a:spcPct val="50000"/>
              </a:spcBef>
            </a:pPr>
            <a:r>
              <a:rPr lang="en-US" altLang="ja-JP">
                <a:latin typeface="Courier New" pitchFamily="49" charset="0"/>
              </a:rPr>
              <a:t>count[2][3] = 10;</a:t>
            </a:r>
          </a:p>
        </p:txBody>
      </p:sp>
      <p:sp>
        <p:nvSpPr>
          <p:cNvPr id="152582" name="Text Box 6"/>
          <p:cNvSpPr txBox="1">
            <a:spLocks noChangeArrowheads="1"/>
          </p:cNvSpPr>
          <p:nvPr/>
        </p:nvSpPr>
        <p:spPr bwMode="auto">
          <a:xfrm>
            <a:off x="3779838" y="5130800"/>
            <a:ext cx="5476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000">
                <a:solidFill>
                  <a:srgbClr val="FF0000"/>
                </a:solidFill>
                <a:latin typeface="Courier New" pitchFamily="49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41600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2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8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E07E3-6525-43E6-98A5-7C22F96066E6}" type="slidenum">
              <a:rPr lang="en-US" altLang="ja-JP"/>
              <a:pPr/>
              <a:t>80</a:t>
            </a:fld>
            <a:endParaRPr lang="en-US" altLang="ja-JP"/>
          </a:p>
        </p:txBody>
      </p:sp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strcpy()</a:t>
            </a:r>
          </a:p>
        </p:txBody>
      </p:sp>
      <p:sp>
        <p:nvSpPr>
          <p:cNvPr id="206851" name="Text Box 3"/>
          <p:cNvSpPr txBox="1">
            <a:spLocks noChangeArrowheads="1"/>
          </p:cNvSpPr>
          <p:nvPr/>
        </p:nvSpPr>
        <p:spPr bwMode="auto">
          <a:xfrm>
            <a:off x="827088" y="1628775"/>
            <a:ext cx="7489825" cy="900113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400" b="1">
                <a:latin typeface="Courier New" pitchFamily="49" charset="0"/>
              </a:rPr>
              <a:t>  char s[8];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400" b="1">
                <a:latin typeface="Courier New" pitchFamily="49" charset="0"/>
              </a:rPr>
              <a:t>  strcpy(s, "book");</a:t>
            </a:r>
          </a:p>
        </p:txBody>
      </p:sp>
      <p:sp>
        <p:nvSpPr>
          <p:cNvPr id="206852" name="Rectangle 4"/>
          <p:cNvSpPr>
            <a:spLocks noChangeArrowheads="1"/>
          </p:cNvSpPr>
          <p:nvPr/>
        </p:nvSpPr>
        <p:spPr bwMode="auto">
          <a:xfrm>
            <a:off x="2195513" y="3959225"/>
            <a:ext cx="4824412" cy="9144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anchor="ctr">
            <a:spAutoFit/>
          </a:bodyPr>
          <a:lstStyle/>
          <a:p>
            <a:endParaRPr lang="ja-JP" altLang="en-US"/>
          </a:p>
        </p:txBody>
      </p:sp>
      <p:sp>
        <p:nvSpPr>
          <p:cNvPr id="206853" name="Rectangle 5"/>
          <p:cNvSpPr>
            <a:spLocks noChangeArrowheads="1"/>
          </p:cNvSpPr>
          <p:nvPr/>
        </p:nvSpPr>
        <p:spPr bwMode="auto">
          <a:xfrm>
            <a:off x="2162175" y="3957638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200">
              <a:latin typeface="Tahoma" pitchFamily="34" charset="0"/>
            </a:endParaRPr>
          </a:p>
        </p:txBody>
      </p:sp>
      <p:sp>
        <p:nvSpPr>
          <p:cNvPr id="206854" name="Rectangle 6"/>
          <p:cNvSpPr>
            <a:spLocks noChangeArrowheads="1"/>
          </p:cNvSpPr>
          <p:nvPr/>
        </p:nvSpPr>
        <p:spPr bwMode="auto">
          <a:xfrm>
            <a:off x="2781300" y="3959225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600">
              <a:latin typeface="Tahoma" pitchFamily="34" charset="0"/>
            </a:endParaRPr>
          </a:p>
        </p:txBody>
      </p:sp>
      <p:sp>
        <p:nvSpPr>
          <p:cNvPr id="206855" name="Text Box 7"/>
          <p:cNvSpPr txBox="1">
            <a:spLocks noChangeArrowheads="1"/>
          </p:cNvSpPr>
          <p:nvPr/>
        </p:nvSpPr>
        <p:spPr bwMode="auto">
          <a:xfrm>
            <a:off x="4000500" y="3429000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>
                <a:latin typeface="Tahoma" pitchFamily="34" charset="0"/>
              </a:rPr>
              <a:t>s[8]</a:t>
            </a:r>
          </a:p>
        </p:txBody>
      </p:sp>
      <p:sp>
        <p:nvSpPr>
          <p:cNvPr id="206856" name="Rectangle 8"/>
          <p:cNvSpPr>
            <a:spLocks noChangeArrowheads="1"/>
          </p:cNvSpPr>
          <p:nvPr/>
        </p:nvSpPr>
        <p:spPr bwMode="auto">
          <a:xfrm>
            <a:off x="3390900" y="3959225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200">
              <a:latin typeface="Tahoma" pitchFamily="34" charset="0"/>
            </a:endParaRPr>
          </a:p>
        </p:txBody>
      </p:sp>
      <p:sp>
        <p:nvSpPr>
          <p:cNvPr id="206857" name="Rectangle 9"/>
          <p:cNvSpPr>
            <a:spLocks noChangeArrowheads="1"/>
          </p:cNvSpPr>
          <p:nvPr/>
        </p:nvSpPr>
        <p:spPr bwMode="auto">
          <a:xfrm>
            <a:off x="4000500" y="3959225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600">
              <a:latin typeface="Tahoma" pitchFamily="34" charset="0"/>
            </a:endParaRPr>
          </a:p>
        </p:txBody>
      </p:sp>
      <p:sp>
        <p:nvSpPr>
          <p:cNvPr id="206858" name="Rectangle 10"/>
          <p:cNvSpPr>
            <a:spLocks noChangeArrowheads="1"/>
          </p:cNvSpPr>
          <p:nvPr/>
        </p:nvSpPr>
        <p:spPr bwMode="auto">
          <a:xfrm>
            <a:off x="4610100" y="3959225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2400">
              <a:latin typeface="Tahoma" pitchFamily="34" charset="0"/>
            </a:endParaRPr>
          </a:p>
        </p:txBody>
      </p:sp>
      <p:sp>
        <p:nvSpPr>
          <p:cNvPr id="206859" name="Rectangle 11"/>
          <p:cNvSpPr>
            <a:spLocks noChangeArrowheads="1"/>
          </p:cNvSpPr>
          <p:nvPr/>
        </p:nvSpPr>
        <p:spPr bwMode="auto">
          <a:xfrm>
            <a:off x="5219700" y="3959225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600">
              <a:latin typeface="Tahoma" pitchFamily="34" charset="0"/>
            </a:endParaRPr>
          </a:p>
        </p:txBody>
      </p:sp>
      <p:sp>
        <p:nvSpPr>
          <p:cNvPr id="206860" name="Rectangle 12"/>
          <p:cNvSpPr>
            <a:spLocks noChangeArrowheads="1"/>
          </p:cNvSpPr>
          <p:nvPr/>
        </p:nvSpPr>
        <p:spPr bwMode="auto">
          <a:xfrm>
            <a:off x="5829300" y="3959225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200">
              <a:latin typeface="Tahoma" pitchFamily="34" charset="0"/>
            </a:endParaRPr>
          </a:p>
        </p:txBody>
      </p:sp>
      <p:sp>
        <p:nvSpPr>
          <p:cNvPr id="206861" name="Rectangle 13"/>
          <p:cNvSpPr>
            <a:spLocks noChangeArrowheads="1"/>
          </p:cNvSpPr>
          <p:nvPr/>
        </p:nvSpPr>
        <p:spPr bwMode="auto">
          <a:xfrm>
            <a:off x="6438900" y="3959225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600">
              <a:latin typeface="Tahoma" pitchFamily="34" charset="0"/>
            </a:endParaRPr>
          </a:p>
        </p:txBody>
      </p:sp>
      <p:sp>
        <p:nvSpPr>
          <p:cNvPr id="206862" name="Text Box 14"/>
          <p:cNvSpPr txBox="1">
            <a:spLocks noChangeArrowheads="1"/>
          </p:cNvSpPr>
          <p:nvPr/>
        </p:nvSpPr>
        <p:spPr bwMode="auto">
          <a:xfrm>
            <a:off x="2268538" y="4141788"/>
            <a:ext cx="431800" cy="51911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800" b="1"/>
              <a:t>b</a:t>
            </a:r>
          </a:p>
        </p:txBody>
      </p:sp>
      <p:sp>
        <p:nvSpPr>
          <p:cNvPr id="206863" name="Text Box 15"/>
          <p:cNvSpPr txBox="1">
            <a:spLocks noChangeArrowheads="1"/>
          </p:cNvSpPr>
          <p:nvPr/>
        </p:nvSpPr>
        <p:spPr bwMode="auto">
          <a:xfrm>
            <a:off x="2843213" y="4141788"/>
            <a:ext cx="431800" cy="51911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800" b="1"/>
              <a:t>o</a:t>
            </a:r>
          </a:p>
        </p:txBody>
      </p:sp>
      <p:sp>
        <p:nvSpPr>
          <p:cNvPr id="206864" name="Text Box 16"/>
          <p:cNvSpPr txBox="1">
            <a:spLocks noChangeArrowheads="1"/>
          </p:cNvSpPr>
          <p:nvPr/>
        </p:nvSpPr>
        <p:spPr bwMode="auto">
          <a:xfrm>
            <a:off x="3419475" y="4141788"/>
            <a:ext cx="431800" cy="51911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800" b="1"/>
              <a:t>o</a:t>
            </a:r>
          </a:p>
        </p:txBody>
      </p:sp>
      <p:sp>
        <p:nvSpPr>
          <p:cNvPr id="206865" name="Text Box 17"/>
          <p:cNvSpPr txBox="1">
            <a:spLocks noChangeArrowheads="1"/>
          </p:cNvSpPr>
          <p:nvPr/>
        </p:nvSpPr>
        <p:spPr bwMode="auto">
          <a:xfrm>
            <a:off x="4067175" y="4141788"/>
            <a:ext cx="431800" cy="51911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800" b="1"/>
              <a:t>k</a:t>
            </a:r>
          </a:p>
        </p:txBody>
      </p:sp>
      <p:sp>
        <p:nvSpPr>
          <p:cNvPr id="206866" name="Text Box 18"/>
          <p:cNvSpPr txBox="1">
            <a:spLocks noChangeArrowheads="1"/>
          </p:cNvSpPr>
          <p:nvPr/>
        </p:nvSpPr>
        <p:spPr bwMode="auto">
          <a:xfrm>
            <a:off x="4656138" y="4230688"/>
            <a:ext cx="512762" cy="3365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1600" b="1"/>
              <a:t>\0</a:t>
            </a:r>
          </a:p>
        </p:txBody>
      </p:sp>
      <p:sp>
        <p:nvSpPr>
          <p:cNvPr id="206882" name="Text Box 34"/>
          <p:cNvSpPr txBox="1">
            <a:spLocks noChangeArrowheads="1"/>
          </p:cNvSpPr>
          <p:nvPr/>
        </p:nvSpPr>
        <p:spPr bwMode="auto">
          <a:xfrm>
            <a:off x="1798638" y="5157788"/>
            <a:ext cx="5545137" cy="1187450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ja-JP" altLang="en-US" sz="2400">
                <a:solidFill>
                  <a:schemeClr val="bg1"/>
                </a:solidFill>
              </a:rPr>
              <a:t>文字配列にデータをセットする方法</a:t>
            </a:r>
            <a:br>
              <a:rPr lang="ja-JP" altLang="en-US" sz="2400">
                <a:solidFill>
                  <a:schemeClr val="bg1"/>
                </a:solidFill>
              </a:rPr>
            </a:br>
            <a:r>
              <a:rPr lang="ja-JP" altLang="en-US" sz="2400">
                <a:solidFill>
                  <a:schemeClr val="bg1"/>
                </a:solidFill>
              </a:rPr>
              <a:t> ・文字列変数の定義のときに</a:t>
            </a:r>
            <a:br>
              <a:rPr lang="ja-JP" altLang="en-US" sz="2400">
                <a:solidFill>
                  <a:schemeClr val="bg1"/>
                </a:solidFill>
              </a:rPr>
            </a:br>
            <a:r>
              <a:rPr lang="ja-JP" altLang="en-US" sz="2400">
                <a:solidFill>
                  <a:schemeClr val="bg1"/>
                </a:solidFill>
              </a:rPr>
              <a:t> ・</a:t>
            </a:r>
            <a:r>
              <a:rPr lang="en-US" altLang="ja-JP" sz="2400" b="1">
                <a:solidFill>
                  <a:schemeClr val="bg1"/>
                </a:solidFill>
                <a:latin typeface="Courier New" pitchFamily="49" charset="0"/>
              </a:rPr>
              <a:t>strcpy()</a:t>
            </a:r>
            <a:r>
              <a:rPr lang="ja-JP" altLang="en-US" sz="2400">
                <a:solidFill>
                  <a:schemeClr val="bg1"/>
                </a:solidFill>
              </a:rPr>
              <a:t>を使う</a:t>
            </a:r>
          </a:p>
        </p:txBody>
      </p:sp>
      <p:sp>
        <p:nvSpPr>
          <p:cNvPr id="206884" name="AutoShape 36"/>
          <p:cNvSpPr>
            <a:spLocks/>
          </p:cNvSpPr>
          <p:nvPr/>
        </p:nvSpPr>
        <p:spPr bwMode="auto">
          <a:xfrm>
            <a:off x="2922588" y="736600"/>
            <a:ext cx="5535612" cy="461963"/>
          </a:xfrm>
          <a:prstGeom prst="borderCallout1">
            <a:avLst>
              <a:gd name="adj1" fmla="val 24741"/>
              <a:gd name="adj2" fmla="val -1375"/>
              <a:gd name="adj3" fmla="val 295532"/>
              <a:gd name="adj4" fmla="val -2199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ja-JP" altLang="en-US"/>
              <a:t>文字列をコピー（代入）する</a:t>
            </a:r>
          </a:p>
        </p:txBody>
      </p:sp>
    </p:spTree>
    <p:extLst>
      <p:ext uri="{BB962C8B-B14F-4D97-AF65-F5344CB8AC3E}">
        <p14:creationId xmlns:p14="http://schemas.microsoft.com/office/powerpoint/2010/main" val="115511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6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06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06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06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06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62" grpId="0" animBg="1"/>
      <p:bldP spid="206863" grpId="0" animBg="1"/>
      <p:bldP spid="206864" grpId="0" animBg="1"/>
      <p:bldP spid="206865" grpId="0" animBg="1"/>
      <p:bldP spid="206866" grpId="0" animBg="1"/>
      <p:bldP spid="20688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5A79A-F459-4205-85DE-8542F80FD3D7}" type="slidenum">
              <a:rPr lang="en-US" altLang="ja-JP"/>
              <a:pPr/>
              <a:t>81</a:t>
            </a:fld>
            <a:endParaRPr lang="en-US" altLang="ja-JP"/>
          </a:p>
        </p:txBody>
      </p:sp>
      <p:sp>
        <p:nvSpPr>
          <p:cNvPr id="207876" name="Text Box 4"/>
          <p:cNvSpPr txBox="1">
            <a:spLocks noChangeArrowheads="1"/>
          </p:cNvSpPr>
          <p:nvPr/>
        </p:nvSpPr>
        <p:spPr bwMode="auto">
          <a:xfrm>
            <a:off x="842963" y="1763713"/>
            <a:ext cx="4416425" cy="1814512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400" b="1">
                <a:latin typeface="Courier New" pitchFamily="49" charset="0"/>
              </a:rPr>
              <a:t>  char s[8] = "book";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400" b="1">
                <a:latin typeface="Courier New" pitchFamily="49" charset="0"/>
              </a:rPr>
              <a:t>  char r[8];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endParaRPr lang="en-US" altLang="ja-JP" sz="2400" b="1">
              <a:latin typeface="Courier New" pitchFamily="49" charset="0"/>
            </a:endParaRP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400" b="1">
                <a:latin typeface="Courier New" pitchFamily="49" charset="0"/>
              </a:rPr>
              <a:t>  strcpy(r, "book");</a:t>
            </a:r>
          </a:p>
        </p:txBody>
      </p:sp>
      <p:sp>
        <p:nvSpPr>
          <p:cNvPr id="207879" name="Text Box 7"/>
          <p:cNvSpPr txBox="1">
            <a:spLocks noChangeArrowheads="1"/>
          </p:cNvSpPr>
          <p:nvPr/>
        </p:nvSpPr>
        <p:spPr bwMode="auto">
          <a:xfrm>
            <a:off x="4716463" y="4365625"/>
            <a:ext cx="424815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40000"/>
              </a:lnSpc>
              <a:spcBef>
                <a:spcPct val="50000"/>
              </a:spcBef>
            </a:pPr>
            <a:endParaRPr lang="en-US" altLang="ja-JP" sz="2400">
              <a:latin typeface="Courier New" pitchFamily="49" charset="0"/>
            </a:endParaRPr>
          </a:p>
          <a:p>
            <a:pPr>
              <a:lnSpc>
                <a:spcPct val="40000"/>
              </a:lnSpc>
              <a:spcBef>
                <a:spcPct val="50000"/>
              </a:spcBef>
            </a:pPr>
            <a:r>
              <a:rPr lang="en-US" altLang="ja-JP" sz="2400" b="1">
                <a:latin typeface="Courier New" pitchFamily="49" charset="0"/>
              </a:rPr>
              <a:t>  char t[8];</a:t>
            </a:r>
          </a:p>
          <a:p>
            <a:pPr>
              <a:lnSpc>
                <a:spcPct val="40000"/>
              </a:lnSpc>
              <a:spcBef>
                <a:spcPct val="50000"/>
              </a:spcBef>
            </a:pPr>
            <a:r>
              <a:rPr lang="en-US" altLang="ja-JP" sz="2400" b="1">
                <a:latin typeface="Courier New" pitchFamily="49" charset="0"/>
              </a:rPr>
              <a:t>  </a:t>
            </a:r>
          </a:p>
          <a:p>
            <a:pPr>
              <a:lnSpc>
                <a:spcPct val="40000"/>
              </a:lnSpc>
              <a:spcBef>
                <a:spcPct val="50000"/>
              </a:spcBef>
            </a:pPr>
            <a:r>
              <a:rPr lang="en-US" altLang="ja-JP" sz="2400" b="1">
                <a:latin typeface="Courier New" pitchFamily="49" charset="0"/>
              </a:rPr>
              <a:t>  ...</a:t>
            </a:r>
          </a:p>
          <a:p>
            <a:pPr>
              <a:lnSpc>
                <a:spcPct val="40000"/>
              </a:lnSpc>
              <a:spcBef>
                <a:spcPct val="50000"/>
              </a:spcBef>
            </a:pPr>
            <a:r>
              <a:rPr lang="en-US" altLang="ja-JP" sz="2400" b="1">
                <a:latin typeface="Courier New" pitchFamily="49" charset="0"/>
              </a:rPr>
              <a:t>  t = "book";</a:t>
            </a:r>
          </a:p>
          <a:p>
            <a:pPr>
              <a:lnSpc>
                <a:spcPct val="40000"/>
              </a:lnSpc>
              <a:spcBef>
                <a:spcPct val="50000"/>
              </a:spcBef>
            </a:pPr>
            <a:r>
              <a:rPr lang="en-US" altLang="ja-JP" sz="2400" b="1">
                <a:latin typeface="Courier New" pitchFamily="49" charset="0"/>
              </a:rPr>
              <a:t>  ...</a:t>
            </a:r>
          </a:p>
          <a:p>
            <a:pPr>
              <a:lnSpc>
                <a:spcPct val="40000"/>
              </a:lnSpc>
              <a:spcBef>
                <a:spcPct val="50000"/>
              </a:spcBef>
            </a:pPr>
            <a:endParaRPr lang="en-US" altLang="ja-JP" sz="2400" b="1">
              <a:latin typeface="Courier New" pitchFamily="49" charset="0"/>
            </a:endParaRPr>
          </a:p>
        </p:txBody>
      </p:sp>
      <p:sp>
        <p:nvSpPr>
          <p:cNvPr id="207881" name="AutoShape 9"/>
          <p:cNvSpPr>
            <a:spLocks/>
          </p:cNvSpPr>
          <p:nvPr/>
        </p:nvSpPr>
        <p:spPr bwMode="auto">
          <a:xfrm>
            <a:off x="5969000" y="1290638"/>
            <a:ext cx="3006725" cy="727075"/>
          </a:xfrm>
          <a:prstGeom prst="borderCallout1">
            <a:avLst>
              <a:gd name="adj1" fmla="val 110481"/>
              <a:gd name="adj2" fmla="val 96199"/>
              <a:gd name="adj3" fmla="val 110481"/>
              <a:gd name="adj4" fmla="val -1550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ja-JP" altLang="en-US"/>
              <a:t>文字配列</a:t>
            </a:r>
            <a:r>
              <a:rPr lang="en-US" altLang="ja-JP"/>
              <a:t>s</a:t>
            </a:r>
            <a:r>
              <a:rPr lang="ja-JP" altLang="en-US"/>
              <a:t>を定義したときに，初期化する</a:t>
            </a:r>
          </a:p>
        </p:txBody>
      </p:sp>
      <p:sp>
        <p:nvSpPr>
          <p:cNvPr id="207882" name="AutoShape 10"/>
          <p:cNvSpPr>
            <a:spLocks/>
          </p:cNvSpPr>
          <p:nvPr/>
        </p:nvSpPr>
        <p:spPr bwMode="auto">
          <a:xfrm>
            <a:off x="5948363" y="2690813"/>
            <a:ext cx="3006725" cy="727075"/>
          </a:xfrm>
          <a:prstGeom prst="borderCallout1">
            <a:avLst>
              <a:gd name="adj1" fmla="val 110481"/>
              <a:gd name="adj2" fmla="val 96199"/>
              <a:gd name="adj3" fmla="val 110481"/>
              <a:gd name="adj4" fmla="val -15395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ja-JP"/>
              <a:t>strcpy()</a:t>
            </a:r>
            <a:r>
              <a:rPr lang="ja-JP" altLang="en-US"/>
              <a:t>を使って，データをセットする</a:t>
            </a:r>
          </a:p>
        </p:txBody>
      </p:sp>
      <p:sp>
        <p:nvSpPr>
          <p:cNvPr id="207883" name="AutoShape 11"/>
          <p:cNvSpPr>
            <a:spLocks/>
          </p:cNvSpPr>
          <p:nvPr/>
        </p:nvSpPr>
        <p:spPr bwMode="auto">
          <a:xfrm>
            <a:off x="852488" y="4986338"/>
            <a:ext cx="3451225" cy="415925"/>
          </a:xfrm>
          <a:prstGeom prst="borderCallout1">
            <a:avLst>
              <a:gd name="adj1" fmla="val 27481"/>
              <a:gd name="adj2" fmla="val 102208"/>
              <a:gd name="adj3" fmla="val 166412"/>
              <a:gd name="adj4" fmla="val 12162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ja-JP" altLang="en-US"/>
              <a:t>このようなデータの代入は駄目</a:t>
            </a:r>
          </a:p>
        </p:txBody>
      </p:sp>
    </p:spTree>
    <p:extLst>
      <p:ext uri="{BB962C8B-B14F-4D97-AF65-F5344CB8AC3E}">
        <p14:creationId xmlns:p14="http://schemas.microsoft.com/office/powerpoint/2010/main" val="39964797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FCB2B-CF69-46A2-80EF-855059E7EB0F}" type="slidenum">
              <a:rPr lang="en-US" altLang="ja-JP"/>
              <a:pPr/>
              <a:t>82</a:t>
            </a:fld>
            <a:endParaRPr lang="en-US" altLang="ja-JP"/>
          </a:p>
        </p:txBody>
      </p:sp>
      <p:sp>
        <p:nvSpPr>
          <p:cNvPr id="215042" name="Text Box 2"/>
          <p:cNvSpPr txBox="1">
            <a:spLocks noChangeArrowheads="1"/>
          </p:cNvSpPr>
          <p:nvPr/>
        </p:nvSpPr>
        <p:spPr bwMode="auto">
          <a:xfrm>
            <a:off x="827088" y="1763713"/>
            <a:ext cx="3744912" cy="3186112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400" b="1">
                <a:latin typeface="Courier New" pitchFamily="49" charset="0"/>
              </a:rPr>
              <a:t>  char c = 'X';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400" b="1">
                <a:latin typeface="Courier New" pitchFamily="49" charset="0"/>
              </a:rPr>
              <a:t>  char d;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400" b="1">
                <a:latin typeface="Courier New" pitchFamily="49" charset="0"/>
              </a:rPr>
              <a:t>  char s[8];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endParaRPr lang="en-US" altLang="ja-JP" sz="2400" b="1">
              <a:latin typeface="Courier New" pitchFamily="49" charset="0"/>
            </a:endParaRP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400" b="1">
                <a:latin typeface="Courier New" pitchFamily="49" charset="0"/>
              </a:rPr>
              <a:t>  d = c;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400" b="1">
                <a:latin typeface="Courier New" pitchFamily="49" charset="0"/>
              </a:rPr>
              <a:t>  s[0] = c;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400" b="1">
                <a:latin typeface="Courier New" pitchFamily="49" charset="0"/>
              </a:rPr>
              <a:t>  s[1] = 'Y';</a:t>
            </a:r>
          </a:p>
        </p:txBody>
      </p:sp>
      <p:sp>
        <p:nvSpPr>
          <p:cNvPr id="215047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（参考）文字の初期化と代入</a:t>
            </a:r>
          </a:p>
        </p:txBody>
      </p:sp>
      <p:sp>
        <p:nvSpPr>
          <p:cNvPr id="215050" name="Rectangle 10"/>
          <p:cNvSpPr>
            <a:spLocks noChangeArrowheads="1"/>
          </p:cNvSpPr>
          <p:nvPr/>
        </p:nvSpPr>
        <p:spPr bwMode="auto">
          <a:xfrm>
            <a:off x="4024313" y="5516563"/>
            <a:ext cx="4824412" cy="9144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ja-JP" altLang="en-US"/>
          </a:p>
        </p:txBody>
      </p:sp>
      <p:sp>
        <p:nvSpPr>
          <p:cNvPr id="215051" name="Rectangle 11"/>
          <p:cNvSpPr>
            <a:spLocks noChangeArrowheads="1"/>
          </p:cNvSpPr>
          <p:nvPr/>
        </p:nvSpPr>
        <p:spPr bwMode="auto">
          <a:xfrm>
            <a:off x="3990975" y="5514975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200">
              <a:latin typeface="Tahoma" pitchFamily="34" charset="0"/>
            </a:endParaRPr>
          </a:p>
        </p:txBody>
      </p:sp>
      <p:sp>
        <p:nvSpPr>
          <p:cNvPr id="215052" name="Rectangle 12"/>
          <p:cNvSpPr>
            <a:spLocks noChangeArrowheads="1"/>
          </p:cNvSpPr>
          <p:nvPr/>
        </p:nvSpPr>
        <p:spPr bwMode="auto">
          <a:xfrm>
            <a:off x="4610100" y="5516563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600">
              <a:latin typeface="Tahoma" pitchFamily="34" charset="0"/>
            </a:endParaRPr>
          </a:p>
        </p:txBody>
      </p:sp>
      <p:sp>
        <p:nvSpPr>
          <p:cNvPr id="215053" name="Text Box 13"/>
          <p:cNvSpPr txBox="1">
            <a:spLocks noChangeArrowheads="1"/>
          </p:cNvSpPr>
          <p:nvPr/>
        </p:nvSpPr>
        <p:spPr bwMode="auto">
          <a:xfrm>
            <a:off x="5829300" y="4986338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>
                <a:latin typeface="Tahoma" pitchFamily="34" charset="0"/>
              </a:rPr>
              <a:t>s[8]</a:t>
            </a:r>
          </a:p>
        </p:txBody>
      </p:sp>
      <p:sp>
        <p:nvSpPr>
          <p:cNvPr id="215054" name="Rectangle 14"/>
          <p:cNvSpPr>
            <a:spLocks noChangeArrowheads="1"/>
          </p:cNvSpPr>
          <p:nvPr/>
        </p:nvSpPr>
        <p:spPr bwMode="auto">
          <a:xfrm>
            <a:off x="5219700" y="5516563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200">
              <a:latin typeface="Tahoma" pitchFamily="34" charset="0"/>
            </a:endParaRPr>
          </a:p>
        </p:txBody>
      </p:sp>
      <p:sp>
        <p:nvSpPr>
          <p:cNvPr id="215055" name="Rectangle 15"/>
          <p:cNvSpPr>
            <a:spLocks noChangeArrowheads="1"/>
          </p:cNvSpPr>
          <p:nvPr/>
        </p:nvSpPr>
        <p:spPr bwMode="auto">
          <a:xfrm>
            <a:off x="5829300" y="5516563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600">
              <a:latin typeface="Tahoma" pitchFamily="34" charset="0"/>
            </a:endParaRPr>
          </a:p>
        </p:txBody>
      </p:sp>
      <p:sp>
        <p:nvSpPr>
          <p:cNvPr id="215056" name="Rectangle 16"/>
          <p:cNvSpPr>
            <a:spLocks noChangeArrowheads="1"/>
          </p:cNvSpPr>
          <p:nvPr/>
        </p:nvSpPr>
        <p:spPr bwMode="auto">
          <a:xfrm>
            <a:off x="6438900" y="5516563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2400">
              <a:latin typeface="Tahoma" pitchFamily="34" charset="0"/>
            </a:endParaRPr>
          </a:p>
        </p:txBody>
      </p:sp>
      <p:sp>
        <p:nvSpPr>
          <p:cNvPr id="215057" name="Rectangle 17"/>
          <p:cNvSpPr>
            <a:spLocks noChangeArrowheads="1"/>
          </p:cNvSpPr>
          <p:nvPr/>
        </p:nvSpPr>
        <p:spPr bwMode="auto">
          <a:xfrm>
            <a:off x="7048500" y="5516563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600">
              <a:latin typeface="Tahoma" pitchFamily="34" charset="0"/>
            </a:endParaRPr>
          </a:p>
        </p:txBody>
      </p:sp>
      <p:sp>
        <p:nvSpPr>
          <p:cNvPr id="215058" name="Rectangle 18"/>
          <p:cNvSpPr>
            <a:spLocks noChangeArrowheads="1"/>
          </p:cNvSpPr>
          <p:nvPr/>
        </p:nvSpPr>
        <p:spPr bwMode="auto">
          <a:xfrm>
            <a:off x="7658100" y="5516563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200">
              <a:latin typeface="Tahoma" pitchFamily="34" charset="0"/>
            </a:endParaRPr>
          </a:p>
        </p:txBody>
      </p:sp>
      <p:sp>
        <p:nvSpPr>
          <p:cNvPr id="215059" name="Rectangle 19"/>
          <p:cNvSpPr>
            <a:spLocks noChangeArrowheads="1"/>
          </p:cNvSpPr>
          <p:nvPr/>
        </p:nvSpPr>
        <p:spPr bwMode="auto">
          <a:xfrm>
            <a:off x="8267700" y="5516563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600">
              <a:latin typeface="Tahoma" pitchFamily="34" charset="0"/>
            </a:endParaRPr>
          </a:p>
        </p:txBody>
      </p:sp>
      <p:sp>
        <p:nvSpPr>
          <p:cNvPr id="215060" name="Text Box 20"/>
          <p:cNvSpPr txBox="1">
            <a:spLocks noChangeArrowheads="1"/>
          </p:cNvSpPr>
          <p:nvPr/>
        </p:nvSpPr>
        <p:spPr bwMode="auto">
          <a:xfrm>
            <a:off x="4097338" y="5699125"/>
            <a:ext cx="431800" cy="51911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800" b="1"/>
              <a:t>X</a:t>
            </a:r>
          </a:p>
        </p:txBody>
      </p:sp>
      <p:sp>
        <p:nvSpPr>
          <p:cNvPr id="215061" name="Text Box 21"/>
          <p:cNvSpPr txBox="1">
            <a:spLocks noChangeArrowheads="1"/>
          </p:cNvSpPr>
          <p:nvPr/>
        </p:nvSpPr>
        <p:spPr bwMode="auto">
          <a:xfrm>
            <a:off x="4672013" y="5699125"/>
            <a:ext cx="431800" cy="51911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800" b="1"/>
              <a:t>Y</a:t>
            </a:r>
          </a:p>
        </p:txBody>
      </p:sp>
      <p:sp>
        <p:nvSpPr>
          <p:cNvPr id="215065" name="AutoShape 25"/>
          <p:cNvSpPr>
            <a:spLocks/>
          </p:cNvSpPr>
          <p:nvPr/>
        </p:nvSpPr>
        <p:spPr bwMode="auto">
          <a:xfrm>
            <a:off x="5969000" y="1304925"/>
            <a:ext cx="2338388" cy="727075"/>
          </a:xfrm>
          <a:prstGeom prst="borderCallout1">
            <a:avLst>
              <a:gd name="adj1" fmla="val 110481"/>
              <a:gd name="adj2" fmla="val 95111"/>
              <a:gd name="adj3" fmla="val 110481"/>
              <a:gd name="adj4" fmla="val -19938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ja-JP" altLang="en-US"/>
              <a:t>文字</a:t>
            </a:r>
            <a:r>
              <a:rPr lang="en-US" altLang="ja-JP"/>
              <a:t>c</a:t>
            </a:r>
            <a:r>
              <a:rPr lang="ja-JP" altLang="en-US"/>
              <a:t>を定義したときに，初期化する</a:t>
            </a:r>
          </a:p>
        </p:txBody>
      </p:sp>
      <p:sp>
        <p:nvSpPr>
          <p:cNvPr id="215066" name="AutoShape 26"/>
          <p:cNvSpPr>
            <a:spLocks/>
          </p:cNvSpPr>
          <p:nvPr/>
        </p:nvSpPr>
        <p:spPr bwMode="auto">
          <a:xfrm>
            <a:off x="5953125" y="3119438"/>
            <a:ext cx="2338388" cy="727075"/>
          </a:xfrm>
          <a:prstGeom prst="borderCallout1">
            <a:avLst>
              <a:gd name="adj1" fmla="val 110481"/>
              <a:gd name="adj2" fmla="val 95111"/>
              <a:gd name="adj3" fmla="val 110481"/>
              <a:gd name="adj4" fmla="val -19938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ja-JP" altLang="en-US"/>
              <a:t>ふつうに，</a:t>
            </a:r>
            <a:r>
              <a:rPr lang="en-US" altLang="ja-JP"/>
              <a:t>d = c; </a:t>
            </a:r>
            <a:r>
              <a:rPr lang="ja-JP" altLang="en-US"/>
              <a:t>で文字が代入できる</a:t>
            </a:r>
          </a:p>
        </p:txBody>
      </p:sp>
    </p:spTree>
    <p:extLst>
      <p:ext uri="{BB962C8B-B14F-4D97-AF65-F5344CB8AC3E}">
        <p14:creationId xmlns:p14="http://schemas.microsoft.com/office/powerpoint/2010/main" val="33751850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045C8-7662-4204-A94E-986E90CC5301}" type="slidenum">
              <a:rPr lang="en-US" altLang="ja-JP"/>
              <a:pPr/>
              <a:t>83</a:t>
            </a:fld>
            <a:endParaRPr lang="en-US" altLang="ja-JP"/>
          </a:p>
        </p:txBody>
      </p:sp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strcat()</a:t>
            </a:r>
          </a:p>
        </p:txBody>
      </p:sp>
      <p:sp>
        <p:nvSpPr>
          <p:cNvPr id="208899" name="Text Box 3"/>
          <p:cNvSpPr txBox="1">
            <a:spLocks noChangeArrowheads="1"/>
          </p:cNvSpPr>
          <p:nvPr/>
        </p:nvSpPr>
        <p:spPr bwMode="auto">
          <a:xfrm>
            <a:off x="827088" y="1628775"/>
            <a:ext cx="7489825" cy="1357313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400" b="1">
                <a:latin typeface="Courier New" pitchFamily="49" charset="0"/>
              </a:rPr>
              <a:t>  char s[8] = "book";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400" b="1">
                <a:latin typeface="Courier New" pitchFamily="49" charset="0"/>
              </a:rPr>
              <a:t>  char r[8] = "abc";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400" b="1">
                <a:latin typeface="Courier New" pitchFamily="49" charset="0"/>
              </a:rPr>
              <a:t>  strcat(s, r);</a:t>
            </a:r>
          </a:p>
        </p:txBody>
      </p:sp>
      <p:sp>
        <p:nvSpPr>
          <p:cNvPr id="208900" name="Rectangle 4"/>
          <p:cNvSpPr>
            <a:spLocks noChangeArrowheads="1"/>
          </p:cNvSpPr>
          <p:nvPr/>
        </p:nvSpPr>
        <p:spPr bwMode="auto">
          <a:xfrm>
            <a:off x="2195513" y="3959225"/>
            <a:ext cx="4824412" cy="9144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ja-JP" altLang="en-US"/>
          </a:p>
        </p:txBody>
      </p:sp>
      <p:sp>
        <p:nvSpPr>
          <p:cNvPr id="208901" name="Rectangle 5"/>
          <p:cNvSpPr>
            <a:spLocks noChangeArrowheads="1"/>
          </p:cNvSpPr>
          <p:nvPr/>
        </p:nvSpPr>
        <p:spPr bwMode="auto">
          <a:xfrm>
            <a:off x="2162175" y="3957638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200">
              <a:latin typeface="Tahoma" pitchFamily="34" charset="0"/>
            </a:endParaRPr>
          </a:p>
        </p:txBody>
      </p:sp>
      <p:sp>
        <p:nvSpPr>
          <p:cNvPr id="208902" name="Rectangle 6"/>
          <p:cNvSpPr>
            <a:spLocks noChangeArrowheads="1"/>
          </p:cNvSpPr>
          <p:nvPr/>
        </p:nvSpPr>
        <p:spPr bwMode="auto">
          <a:xfrm>
            <a:off x="2781300" y="3959225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600">
              <a:latin typeface="Tahoma" pitchFamily="34" charset="0"/>
            </a:endParaRPr>
          </a:p>
        </p:txBody>
      </p:sp>
      <p:sp>
        <p:nvSpPr>
          <p:cNvPr id="208903" name="Text Box 7"/>
          <p:cNvSpPr txBox="1">
            <a:spLocks noChangeArrowheads="1"/>
          </p:cNvSpPr>
          <p:nvPr/>
        </p:nvSpPr>
        <p:spPr bwMode="auto">
          <a:xfrm>
            <a:off x="4000500" y="3429000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>
                <a:latin typeface="Tahoma" pitchFamily="34" charset="0"/>
              </a:rPr>
              <a:t>s[8]</a:t>
            </a:r>
          </a:p>
        </p:txBody>
      </p:sp>
      <p:sp>
        <p:nvSpPr>
          <p:cNvPr id="208904" name="Rectangle 8"/>
          <p:cNvSpPr>
            <a:spLocks noChangeArrowheads="1"/>
          </p:cNvSpPr>
          <p:nvPr/>
        </p:nvSpPr>
        <p:spPr bwMode="auto">
          <a:xfrm>
            <a:off x="3390900" y="3959225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200">
              <a:latin typeface="Tahoma" pitchFamily="34" charset="0"/>
            </a:endParaRPr>
          </a:p>
        </p:txBody>
      </p:sp>
      <p:sp>
        <p:nvSpPr>
          <p:cNvPr id="208905" name="Rectangle 9"/>
          <p:cNvSpPr>
            <a:spLocks noChangeArrowheads="1"/>
          </p:cNvSpPr>
          <p:nvPr/>
        </p:nvSpPr>
        <p:spPr bwMode="auto">
          <a:xfrm>
            <a:off x="4000500" y="3959225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600">
              <a:latin typeface="Tahoma" pitchFamily="34" charset="0"/>
            </a:endParaRPr>
          </a:p>
        </p:txBody>
      </p:sp>
      <p:sp>
        <p:nvSpPr>
          <p:cNvPr id="208906" name="Rectangle 10"/>
          <p:cNvSpPr>
            <a:spLocks noChangeArrowheads="1"/>
          </p:cNvSpPr>
          <p:nvPr/>
        </p:nvSpPr>
        <p:spPr bwMode="auto">
          <a:xfrm>
            <a:off x="4610100" y="3959225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2400">
              <a:latin typeface="Tahoma" pitchFamily="34" charset="0"/>
            </a:endParaRPr>
          </a:p>
        </p:txBody>
      </p:sp>
      <p:sp>
        <p:nvSpPr>
          <p:cNvPr id="208907" name="Rectangle 11"/>
          <p:cNvSpPr>
            <a:spLocks noChangeArrowheads="1"/>
          </p:cNvSpPr>
          <p:nvPr/>
        </p:nvSpPr>
        <p:spPr bwMode="auto">
          <a:xfrm>
            <a:off x="5219700" y="3959225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600">
              <a:latin typeface="Tahoma" pitchFamily="34" charset="0"/>
            </a:endParaRPr>
          </a:p>
        </p:txBody>
      </p:sp>
      <p:sp>
        <p:nvSpPr>
          <p:cNvPr id="208908" name="Rectangle 12"/>
          <p:cNvSpPr>
            <a:spLocks noChangeArrowheads="1"/>
          </p:cNvSpPr>
          <p:nvPr/>
        </p:nvSpPr>
        <p:spPr bwMode="auto">
          <a:xfrm>
            <a:off x="5829300" y="3959225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200">
              <a:latin typeface="Tahoma" pitchFamily="34" charset="0"/>
            </a:endParaRPr>
          </a:p>
        </p:txBody>
      </p:sp>
      <p:sp>
        <p:nvSpPr>
          <p:cNvPr id="208909" name="Rectangle 13"/>
          <p:cNvSpPr>
            <a:spLocks noChangeArrowheads="1"/>
          </p:cNvSpPr>
          <p:nvPr/>
        </p:nvSpPr>
        <p:spPr bwMode="auto">
          <a:xfrm>
            <a:off x="6438900" y="3959225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600">
              <a:latin typeface="Tahoma" pitchFamily="34" charset="0"/>
            </a:endParaRPr>
          </a:p>
        </p:txBody>
      </p:sp>
      <p:sp>
        <p:nvSpPr>
          <p:cNvPr id="208910" name="Text Box 14"/>
          <p:cNvSpPr txBox="1">
            <a:spLocks noChangeArrowheads="1"/>
          </p:cNvSpPr>
          <p:nvPr/>
        </p:nvSpPr>
        <p:spPr bwMode="auto">
          <a:xfrm>
            <a:off x="2268538" y="4141788"/>
            <a:ext cx="431800" cy="51911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800" b="1"/>
              <a:t>b</a:t>
            </a:r>
          </a:p>
        </p:txBody>
      </p:sp>
      <p:sp>
        <p:nvSpPr>
          <p:cNvPr id="208911" name="Text Box 15"/>
          <p:cNvSpPr txBox="1">
            <a:spLocks noChangeArrowheads="1"/>
          </p:cNvSpPr>
          <p:nvPr/>
        </p:nvSpPr>
        <p:spPr bwMode="auto">
          <a:xfrm>
            <a:off x="2843213" y="4141788"/>
            <a:ext cx="431800" cy="51911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800" b="1"/>
              <a:t>o</a:t>
            </a:r>
          </a:p>
        </p:txBody>
      </p:sp>
      <p:sp>
        <p:nvSpPr>
          <p:cNvPr id="208912" name="Text Box 16"/>
          <p:cNvSpPr txBox="1">
            <a:spLocks noChangeArrowheads="1"/>
          </p:cNvSpPr>
          <p:nvPr/>
        </p:nvSpPr>
        <p:spPr bwMode="auto">
          <a:xfrm>
            <a:off x="3419475" y="4141788"/>
            <a:ext cx="431800" cy="51911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800" b="1"/>
              <a:t>o</a:t>
            </a:r>
          </a:p>
        </p:txBody>
      </p:sp>
      <p:sp>
        <p:nvSpPr>
          <p:cNvPr id="208913" name="Text Box 17"/>
          <p:cNvSpPr txBox="1">
            <a:spLocks noChangeArrowheads="1"/>
          </p:cNvSpPr>
          <p:nvPr/>
        </p:nvSpPr>
        <p:spPr bwMode="auto">
          <a:xfrm>
            <a:off x="4067175" y="4141788"/>
            <a:ext cx="431800" cy="51911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800" b="1"/>
              <a:t>k</a:t>
            </a:r>
          </a:p>
        </p:txBody>
      </p:sp>
      <p:sp>
        <p:nvSpPr>
          <p:cNvPr id="208914" name="Text Box 18"/>
          <p:cNvSpPr txBox="1">
            <a:spLocks noChangeArrowheads="1"/>
          </p:cNvSpPr>
          <p:nvPr/>
        </p:nvSpPr>
        <p:spPr bwMode="auto">
          <a:xfrm>
            <a:off x="4643438" y="4217988"/>
            <a:ext cx="550862" cy="3365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1600" b="1"/>
              <a:t>\0</a:t>
            </a:r>
          </a:p>
        </p:txBody>
      </p:sp>
      <p:sp>
        <p:nvSpPr>
          <p:cNvPr id="208915" name="Rectangle 19"/>
          <p:cNvSpPr>
            <a:spLocks noChangeArrowheads="1"/>
          </p:cNvSpPr>
          <p:nvPr/>
        </p:nvSpPr>
        <p:spPr bwMode="auto">
          <a:xfrm>
            <a:off x="2166938" y="5538788"/>
            <a:ext cx="4824412" cy="9144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ja-JP" altLang="en-US"/>
          </a:p>
        </p:txBody>
      </p:sp>
      <p:sp>
        <p:nvSpPr>
          <p:cNvPr id="208916" name="Rectangle 20"/>
          <p:cNvSpPr>
            <a:spLocks noChangeArrowheads="1"/>
          </p:cNvSpPr>
          <p:nvPr/>
        </p:nvSpPr>
        <p:spPr bwMode="auto">
          <a:xfrm>
            <a:off x="2133600" y="5537200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200">
              <a:latin typeface="Tahoma" pitchFamily="34" charset="0"/>
            </a:endParaRPr>
          </a:p>
        </p:txBody>
      </p:sp>
      <p:sp>
        <p:nvSpPr>
          <p:cNvPr id="208917" name="Rectangle 21"/>
          <p:cNvSpPr>
            <a:spLocks noChangeArrowheads="1"/>
          </p:cNvSpPr>
          <p:nvPr/>
        </p:nvSpPr>
        <p:spPr bwMode="auto">
          <a:xfrm>
            <a:off x="2752725" y="5538788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600">
              <a:latin typeface="Tahoma" pitchFamily="34" charset="0"/>
            </a:endParaRPr>
          </a:p>
        </p:txBody>
      </p:sp>
      <p:sp>
        <p:nvSpPr>
          <p:cNvPr id="208918" name="Text Box 22"/>
          <p:cNvSpPr txBox="1">
            <a:spLocks noChangeArrowheads="1"/>
          </p:cNvSpPr>
          <p:nvPr/>
        </p:nvSpPr>
        <p:spPr bwMode="auto">
          <a:xfrm>
            <a:off x="3971925" y="5008563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>
                <a:latin typeface="Tahoma" pitchFamily="34" charset="0"/>
              </a:rPr>
              <a:t>r[8]</a:t>
            </a:r>
          </a:p>
        </p:txBody>
      </p:sp>
      <p:sp>
        <p:nvSpPr>
          <p:cNvPr id="208919" name="Rectangle 23"/>
          <p:cNvSpPr>
            <a:spLocks noChangeArrowheads="1"/>
          </p:cNvSpPr>
          <p:nvPr/>
        </p:nvSpPr>
        <p:spPr bwMode="auto">
          <a:xfrm>
            <a:off x="3362325" y="5538788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200">
              <a:latin typeface="Tahoma" pitchFamily="34" charset="0"/>
            </a:endParaRPr>
          </a:p>
        </p:txBody>
      </p:sp>
      <p:sp>
        <p:nvSpPr>
          <p:cNvPr id="208920" name="Rectangle 24"/>
          <p:cNvSpPr>
            <a:spLocks noChangeArrowheads="1"/>
          </p:cNvSpPr>
          <p:nvPr/>
        </p:nvSpPr>
        <p:spPr bwMode="auto">
          <a:xfrm>
            <a:off x="3971925" y="5538788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600">
              <a:latin typeface="Tahoma" pitchFamily="34" charset="0"/>
            </a:endParaRPr>
          </a:p>
        </p:txBody>
      </p:sp>
      <p:sp>
        <p:nvSpPr>
          <p:cNvPr id="208921" name="Rectangle 25"/>
          <p:cNvSpPr>
            <a:spLocks noChangeArrowheads="1"/>
          </p:cNvSpPr>
          <p:nvPr/>
        </p:nvSpPr>
        <p:spPr bwMode="auto">
          <a:xfrm>
            <a:off x="4581525" y="5538788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2400">
              <a:latin typeface="Tahoma" pitchFamily="34" charset="0"/>
            </a:endParaRPr>
          </a:p>
        </p:txBody>
      </p:sp>
      <p:sp>
        <p:nvSpPr>
          <p:cNvPr id="208922" name="Rectangle 26"/>
          <p:cNvSpPr>
            <a:spLocks noChangeArrowheads="1"/>
          </p:cNvSpPr>
          <p:nvPr/>
        </p:nvSpPr>
        <p:spPr bwMode="auto">
          <a:xfrm>
            <a:off x="5191125" y="5538788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600">
              <a:latin typeface="Tahoma" pitchFamily="34" charset="0"/>
            </a:endParaRPr>
          </a:p>
        </p:txBody>
      </p:sp>
      <p:sp>
        <p:nvSpPr>
          <p:cNvPr id="208923" name="Rectangle 27"/>
          <p:cNvSpPr>
            <a:spLocks noChangeArrowheads="1"/>
          </p:cNvSpPr>
          <p:nvPr/>
        </p:nvSpPr>
        <p:spPr bwMode="auto">
          <a:xfrm>
            <a:off x="5800725" y="5538788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200">
              <a:latin typeface="Tahoma" pitchFamily="34" charset="0"/>
            </a:endParaRPr>
          </a:p>
        </p:txBody>
      </p:sp>
      <p:sp>
        <p:nvSpPr>
          <p:cNvPr id="208924" name="Rectangle 28"/>
          <p:cNvSpPr>
            <a:spLocks noChangeArrowheads="1"/>
          </p:cNvSpPr>
          <p:nvPr/>
        </p:nvSpPr>
        <p:spPr bwMode="auto">
          <a:xfrm>
            <a:off x="6410325" y="5538788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600">
              <a:latin typeface="Tahoma" pitchFamily="34" charset="0"/>
            </a:endParaRPr>
          </a:p>
        </p:txBody>
      </p:sp>
      <p:sp>
        <p:nvSpPr>
          <p:cNvPr id="208925" name="Text Box 29"/>
          <p:cNvSpPr txBox="1">
            <a:spLocks noChangeArrowheads="1"/>
          </p:cNvSpPr>
          <p:nvPr/>
        </p:nvSpPr>
        <p:spPr bwMode="auto">
          <a:xfrm>
            <a:off x="2239963" y="5721350"/>
            <a:ext cx="431800" cy="51911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800" b="1"/>
              <a:t>a</a:t>
            </a:r>
          </a:p>
        </p:txBody>
      </p:sp>
      <p:sp>
        <p:nvSpPr>
          <p:cNvPr id="208926" name="Text Box 30"/>
          <p:cNvSpPr txBox="1">
            <a:spLocks noChangeArrowheads="1"/>
          </p:cNvSpPr>
          <p:nvPr/>
        </p:nvSpPr>
        <p:spPr bwMode="auto">
          <a:xfrm>
            <a:off x="2814638" y="5721350"/>
            <a:ext cx="431800" cy="51911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800" b="1"/>
              <a:t>b</a:t>
            </a:r>
          </a:p>
        </p:txBody>
      </p:sp>
      <p:sp>
        <p:nvSpPr>
          <p:cNvPr id="208927" name="Text Box 31"/>
          <p:cNvSpPr txBox="1">
            <a:spLocks noChangeArrowheads="1"/>
          </p:cNvSpPr>
          <p:nvPr/>
        </p:nvSpPr>
        <p:spPr bwMode="auto">
          <a:xfrm>
            <a:off x="3390900" y="5721350"/>
            <a:ext cx="431800" cy="51911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800" b="1"/>
              <a:t>c</a:t>
            </a:r>
          </a:p>
        </p:txBody>
      </p:sp>
      <p:sp>
        <p:nvSpPr>
          <p:cNvPr id="208929" name="Text Box 33"/>
          <p:cNvSpPr txBox="1">
            <a:spLocks noChangeArrowheads="1"/>
          </p:cNvSpPr>
          <p:nvPr/>
        </p:nvSpPr>
        <p:spPr bwMode="auto">
          <a:xfrm>
            <a:off x="4021138" y="5805488"/>
            <a:ext cx="525462" cy="3365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1600" b="1"/>
              <a:t>\0</a:t>
            </a:r>
          </a:p>
        </p:txBody>
      </p:sp>
      <p:sp>
        <p:nvSpPr>
          <p:cNvPr id="208935" name="AutoShape 39"/>
          <p:cNvSpPr>
            <a:spLocks/>
          </p:cNvSpPr>
          <p:nvPr/>
        </p:nvSpPr>
        <p:spPr bwMode="auto">
          <a:xfrm>
            <a:off x="2922588" y="736600"/>
            <a:ext cx="3270250" cy="461963"/>
          </a:xfrm>
          <a:prstGeom prst="borderCallout1">
            <a:avLst>
              <a:gd name="adj1" fmla="val 24741"/>
              <a:gd name="adj2" fmla="val -2329"/>
              <a:gd name="adj3" fmla="val 398625"/>
              <a:gd name="adj4" fmla="val -3597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ja-JP"/>
              <a:t>2</a:t>
            </a:r>
            <a:r>
              <a:rPr lang="ja-JP" altLang="en-US"/>
              <a:t>つの文字列を結合する</a:t>
            </a:r>
          </a:p>
        </p:txBody>
      </p:sp>
    </p:spTree>
    <p:extLst>
      <p:ext uri="{BB962C8B-B14F-4D97-AF65-F5344CB8AC3E}">
        <p14:creationId xmlns:p14="http://schemas.microsoft.com/office/powerpoint/2010/main" val="10201821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0D14A-6FDB-4777-AFF6-15D41DE85BF3}" type="slidenum">
              <a:rPr lang="en-US" altLang="ja-JP"/>
              <a:pPr/>
              <a:t>84</a:t>
            </a:fld>
            <a:endParaRPr lang="en-US" altLang="ja-JP"/>
          </a:p>
        </p:txBody>
      </p:sp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strcat()</a:t>
            </a:r>
          </a:p>
        </p:txBody>
      </p:sp>
      <p:sp>
        <p:nvSpPr>
          <p:cNvPr id="212996" name="Rectangle 4"/>
          <p:cNvSpPr>
            <a:spLocks noChangeArrowheads="1"/>
          </p:cNvSpPr>
          <p:nvPr/>
        </p:nvSpPr>
        <p:spPr bwMode="auto">
          <a:xfrm>
            <a:off x="2195513" y="3959225"/>
            <a:ext cx="4824412" cy="9144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anchor="ctr">
            <a:spAutoFit/>
          </a:bodyPr>
          <a:lstStyle/>
          <a:p>
            <a:endParaRPr lang="ja-JP" altLang="en-US"/>
          </a:p>
        </p:txBody>
      </p:sp>
      <p:sp>
        <p:nvSpPr>
          <p:cNvPr id="212997" name="Rectangle 5"/>
          <p:cNvSpPr>
            <a:spLocks noChangeArrowheads="1"/>
          </p:cNvSpPr>
          <p:nvPr/>
        </p:nvSpPr>
        <p:spPr bwMode="auto">
          <a:xfrm>
            <a:off x="2162175" y="3957638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200">
              <a:latin typeface="Tahoma" pitchFamily="34" charset="0"/>
            </a:endParaRPr>
          </a:p>
        </p:txBody>
      </p:sp>
      <p:sp>
        <p:nvSpPr>
          <p:cNvPr id="212998" name="Rectangle 6"/>
          <p:cNvSpPr>
            <a:spLocks noChangeArrowheads="1"/>
          </p:cNvSpPr>
          <p:nvPr/>
        </p:nvSpPr>
        <p:spPr bwMode="auto">
          <a:xfrm>
            <a:off x="2781300" y="3959225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600">
              <a:latin typeface="Tahoma" pitchFamily="34" charset="0"/>
            </a:endParaRPr>
          </a:p>
        </p:txBody>
      </p:sp>
      <p:sp>
        <p:nvSpPr>
          <p:cNvPr id="212999" name="Text Box 7"/>
          <p:cNvSpPr txBox="1">
            <a:spLocks noChangeArrowheads="1"/>
          </p:cNvSpPr>
          <p:nvPr/>
        </p:nvSpPr>
        <p:spPr bwMode="auto">
          <a:xfrm>
            <a:off x="4000500" y="3429000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>
                <a:latin typeface="Tahoma" pitchFamily="34" charset="0"/>
              </a:rPr>
              <a:t>s[8]</a:t>
            </a:r>
          </a:p>
        </p:txBody>
      </p:sp>
      <p:sp>
        <p:nvSpPr>
          <p:cNvPr id="213000" name="Rectangle 8"/>
          <p:cNvSpPr>
            <a:spLocks noChangeArrowheads="1"/>
          </p:cNvSpPr>
          <p:nvPr/>
        </p:nvSpPr>
        <p:spPr bwMode="auto">
          <a:xfrm>
            <a:off x="3390900" y="3959225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200">
              <a:latin typeface="Tahoma" pitchFamily="34" charset="0"/>
            </a:endParaRPr>
          </a:p>
        </p:txBody>
      </p:sp>
      <p:sp>
        <p:nvSpPr>
          <p:cNvPr id="213001" name="Rectangle 9"/>
          <p:cNvSpPr>
            <a:spLocks noChangeArrowheads="1"/>
          </p:cNvSpPr>
          <p:nvPr/>
        </p:nvSpPr>
        <p:spPr bwMode="auto">
          <a:xfrm>
            <a:off x="4000500" y="3959225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600">
              <a:latin typeface="Tahoma" pitchFamily="34" charset="0"/>
            </a:endParaRPr>
          </a:p>
        </p:txBody>
      </p:sp>
      <p:sp>
        <p:nvSpPr>
          <p:cNvPr id="213002" name="Rectangle 10"/>
          <p:cNvSpPr>
            <a:spLocks noChangeArrowheads="1"/>
          </p:cNvSpPr>
          <p:nvPr/>
        </p:nvSpPr>
        <p:spPr bwMode="auto">
          <a:xfrm>
            <a:off x="4610100" y="3959225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2400">
              <a:latin typeface="Tahoma" pitchFamily="34" charset="0"/>
            </a:endParaRPr>
          </a:p>
        </p:txBody>
      </p:sp>
      <p:sp>
        <p:nvSpPr>
          <p:cNvPr id="213003" name="Rectangle 11"/>
          <p:cNvSpPr>
            <a:spLocks noChangeArrowheads="1"/>
          </p:cNvSpPr>
          <p:nvPr/>
        </p:nvSpPr>
        <p:spPr bwMode="auto">
          <a:xfrm>
            <a:off x="5219700" y="3959225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600">
              <a:latin typeface="Tahoma" pitchFamily="34" charset="0"/>
            </a:endParaRPr>
          </a:p>
        </p:txBody>
      </p:sp>
      <p:sp>
        <p:nvSpPr>
          <p:cNvPr id="213004" name="Rectangle 12"/>
          <p:cNvSpPr>
            <a:spLocks noChangeArrowheads="1"/>
          </p:cNvSpPr>
          <p:nvPr/>
        </p:nvSpPr>
        <p:spPr bwMode="auto">
          <a:xfrm>
            <a:off x="5842000" y="3959225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200">
              <a:latin typeface="Tahoma" pitchFamily="34" charset="0"/>
            </a:endParaRPr>
          </a:p>
        </p:txBody>
      </p:sp>
      <p:sp>
        <p:nvSpPr>
          <p:cNvPr id="213005" name="Rectangle 13"/>
          <p:cNvSpPr>
            <a:spLocks noChangeArrowheads="1"/>
          </p:cNvSpPr>
          <p:nvPr/>
        </p:nvSpPr>
        <p:spPr bwMode="auto">
          <a:xfrm>
            <a:off x="6438900" y="3959225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600">
              <a:latin typeface="Tahoma" pitchFamily="34" charset="0"/>
            </a:endParaRPr>
          </a:p>
        </p:txBody>
      </p:sp>
      <p:sp>
        <p:nvSpPr>
          <p:cNvPr id="213006" name="Text Box 14"/>
          <p:cNvSpPr txBox="1">
            <a:spLocks noChangeArrowheads="1"/>
          </p:cNvSpPr>
          <p:nvPr/>
        </p:nvSpPr>
        <p:spPr bwMode="auto">
          <a:xfrm>
            <a:off x="2268538" y="4141788"/>
            <a:ext cx="431800" cy="51911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800" b="1"/>
              <a:t>b</a:t>
            </a:r>
          </a:p>
        </p:txBody>
      </p:sp>
      <p:sp>
        <p:nvSpPr>
          <p:cNvPr id="213007" name="Text Box 15"/>
          <p:cNvSpPr txBox="1">
            <a:spLocks noChangeArrowheads="1"/>
          </p:cNvSpPr>
          <p:nvPr/>
        </p:nvSpPr>
        <p:spPr bwMode="auto">
          <a:xfrm>
            <a:off x="2843213" y="4141788"/>
            <a:ext cx="431800" cy="51911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800" b="1"/>
              <a:t>o</a:t>
            </a:r>
          </a:p>
        </p:txBody>
      </p:sp>
      <p:sp>
        <p:nvSpPr>
          <p:cNvPr id="213008" name="Text Box 16"/>
          <p:cNvSpPr txBox="1">
            <a:spLocks noChangeArrowheads="1"/>
          </p:cNvSpPr>
          <p:nvPr/>
        </p:nvSpPr>
        <p:spPr bwMode="auto">
          <a:xfrm>
            <a:off x="3419475" y="4141788"/>
            <a:ext cx="431800" cy="51911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800" b="1"/>
              <a:t>o</a:t>
            </a:r>
          </a:p>
        </p:txBody>
      </p:sp>
      <p:sp>
        <p:nvSpPr>
          <p:cNvPr id="213009" name="Text Box 17"/>
          <p:cNvSpPr txBox="1">
            <a:spLocks noChangeArrowheads="1"/>
          </p:cNvSpPr>
          <p:nvPr/>
        </p:nvSpPr>
        <p:spPr bwMode="auto">
          <a:xfrm>
            <a:off x="4067175" y="4141788"/>
            <a:ext cx="431800" cy="51911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800" b="1"/>
              <a:t>k</a:t>
            </a:r>
          </a:p>
        </p:txBody>
      </p:sp>
      <p:sp>
        <p:nvSpPr>
          <p:cNvPr id="213010" name="Rectangle 18"/>
          <p:cNvSpPr>
            <a:spLocks noChangeArrowheads="1"/>
          </p:cNvSpPr>
          <p:nvPr/>
        </p:nvSpPr>
        <p:spPr bwMode="auto">
          <a:xfrm>
            <a:off x="2166938" y="5538788"/>
            <a:ext cx="4824412" cy="914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anchor="ctr">
            <a:spAutoFit/>
          </a:bodyPr>
          <a:lstStyle/>
          <a:p>
            <a:endParaRPr lang="ja-JP" altLang="en-US"/>
          </a:p>
        </p:txBody>
      </p:sp>
      <p:sp>
        <p:nvSpPr>
          <p:cNvPr id="213011" name="Rectangle 19"/>
          <p:cNvSpPr>
            <a:spLocks noChangeArrowheads="1"/>
          </p:cNvSpPr>
          <p:nvPr/>
        </p:nvSpPr>
        <p:spPr bwMode="auto">
          <a:xfrm>
            <a:off x="2133600" y="5537200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200">
              <a:latin typeface="Tahoma" pitchFamily="34" charset="0"/>
            </a:endParaRPr>
          </a:p>
        </p:txBody>
      </p:sp>
      <p:sp>
        <p:nvSpPr>
          <p:cNvPr id="213012" name="Rectangle 20"/>
          <p:cNvSpPr>
            <a:spLocks noChangeArrowheads="1"/>
          </p:cNvSpPr>
          <p:nvPr/>
        </p:nvSpPr>
        <p:spPr bwMode="auto">
          <a:xfrm>
            <a:off x="2752725" y="5538788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600">
              <a:latin typeface="Tahoma" pitchFamily="34" charset="0"/>
            </a:endParaRPr>
          </a:p>
        </p:txBody>
      </p:sp>
      <p:sp>
        <p:nvSpPr>
          <p:cNvPr id="213013" name="Text Box 21"/>
          <p:cNvSpPr txBox="1">
            <a:spLocks noChangeArrowheads="1"/>
          </p:cNvSpPr>
          <p:nvPr/>
        </p:nvSpPr>
        <p:spPr bwMode="auto">
          <a:xfrm>
            <a:off x="3971925" y="5008563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>
                <a:latin typeface="Tahoma" pitchFamily="34" charset="0"/>
              </a:rPr>
              <a:t>r[8]</a:t>
            </a:r>
          </a:p>
        </p:txBody>
      </p:sp>
      <p:sp>
        <p:nvSpPr>
          <p:cNvPr id="213014" name="Rectangle 22"/>
          <p:cNvSpPr>
            <a:spLocks noChangeArrowheads="1"/>
          </p:cNvSpPr>
          <p:nvPr/>
        </p:nvSpPr>
        <p:spPr bwMode="auto">
          <a:xfrm>
            <a:off x="3362325" y="5538788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200">
              <a:latin typeface="Tahoma" pitchFamily="34" charset="0"/>
            </a:endParaRPr>
          </a:p>
        </p:txBody>
      </p:sp>
      <p:sp>
        <p:nvSpPr>
          <p:cNvPr id="213015" name="Rectangle 23"/>
          <p:cNvSpPr>
            <a:spLocks noChangeArrowheads="1"/>
          </p:cNvSpPr>
          <p:nvPr/>
        </p:nvSpPr>
        <p:spPr bwMode="auto">
          <a:xfrm>
            <a:off x="3971925" y="5538788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600">
              <a:latin typeface="Tahoma" pitchFamily="34" charset="0"/>
            </a:endParaRPr>
          </a:p>
        </p:txBody>
      </p:sp>
      <p:sp>
        <p:nvSpPr>
          <p:cNvPr id="213016" name="Rectangle 24"/>
          <p:cNvSpPr>
            <a:spLocks noChangeArrowheads="1"/>
          </p:cNvSpPr>
          <p:nvPr/>
        </p:nvSpPr>
        <p:spPr bwMode="auto">
          <a:xfrm>
            <a:off x="4581525" y="5538788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2400">
              <a:latin typeface="Tahoma" pitchFamily="34" charset="0"/>
            </a:endParaRPr>
          </a:p>
        </p:txBody>
      </p:sp>
      <p:sp>
        <p:nvSpPr>
          <p:cNvPr id="213017" name="Rectangle 25"/>
          <p:cNvSpPr>
            <a:spLocks noChangeArrowheads="1"/>
          </p:cNvSpPr>
          <p:nvPr/>
        </p:nvSpPr>
        <p:spPr bwMode="auto">
          <a:xfrm>
            <a:off x="5191125" y="5538788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600">
              <a:latin typeface="Tahoma" pitchFamily="34" charset="0"/>
            </a:endParaRPr>
          </a:p>
        </p:txBody>
      </p:sp>
      <p:sp>
        <p:nvSpPr>
          <p:cNvPr id="213018" name="Rectangle 26"/>
          <p:cNvSpPr>
            <a:spLocks noChangeArrowheads="1"/>
          </p:cNvSpPr>
          <p:nvPr/>
        </p:nvSpPr>
        <p:spPr bwMode="auto">
          <a:xfrm>
            <a:off x="5800725" y="5538788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200">
              <a:latin typeface="Tahoma" pitchFamily="34" charset="0"/>
            </a:endParaRPr>
          </a:p>
        </p:txBody>
      </p:sp>
      <p:sp>
        <p:nvSpPr>
          <p:cNvPr id="213019" name="Rectangle 27"/>
          <p:cNvSpPr>
            <a:spLocks noChangeArrowheads="1"/>
          </p:cNvSpPr>
          <p:nvPr/>
        </p:nvSpPr>
        <p:spPr bwMode="auto">
          <a:xfrm>
            <a:off x="6410325" y="5538788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600">
              <a:latin typeface="Tahoma" pitchFamily="34" charset="0"/>
            </a:endParaRPr>
          </a:p>
        </p:txBody>
      </p:sp>
      <p:sp>
        <p:nvSpPr>
          <p:cNvPr id="213020" name="Text Box 28"/>
          <p:cNvSpPr txBox="1">
            <a:spLocks noChangeArrowheads="1"/>
          </p:cNvSpPr>
          <p:nvPr/>
        </p:nvSpPr>
        <p:spPr bwMode="auto">
          <a:xfrm>
            <a:off x="2239963" y="5721350"/>
            <a:ext cx="431800" cy="51911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800" b="1"/>
              <a:t>a</a:t>
            </a:r>
          </a:p>
        </p:txBody>
      </p:sp>
      <p:sp>
        <p:nvSpPr>
          <p:cNvPr id="213021" name="Text Box 29"/>
          <p:cNvSpPr txBox="1">
            <a:spLocks noChangeArrowheads="1"/>
          </p:cNvSpPr>
          <p:nvPr/>
        </p:nvSpPr>
        <p:spPr bwMode="auto">
          <a:xfrm>
            <a:off x="2814638" y="5721350"/>
            <a:ext cx="431800" cy="51911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800" b="1"/>
              <a:t>b</a:t>
            </a:r>
          </a:p>
        </p:txBody>
      </p:sp>
      <p:sp>
        <p:nvSpPr>
          <p:cNvPr id="213022" name="Text Box 30"/>
          <p:cNvSpPr txBox="1">
            <a:spLocks noChangeArrowheads="1"/>
          </p:cNvSpPr>
          <p:nvPr/>
        </p:nvSpPr>
        <p:spPr bwMode="auto">
          <a:xfrm>
            <a:off x="3390900" y="5721350"/>
            <a:ext cx="431800" cy="51911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800" b="1"/>
              <a:t>c</a:t>
            </a:r>
          </a:p>
        </p:txBody>
      </p:sp>
      <p:sp>
        <p:nvSpPr>
          <p:cNvPr id="213023" name="Text Box 31"/>
          <p:cNvSpPr txBox="1">
            <a:spLocks noChangeArrowheads="1"/>
          </p:cNvSpPr>
          <p:nvPr/>
        </p:nvSpPr>
        <p:spPr bwMode="auto">
          <a:xfrm>
            <a:off x="3995738" y="5805488"/>
            <a:ext cx="576262" cy="36671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b="1"/>
              <a:t>\0</a:t>
            </a:r>
          </a:p>
        </p:txBody>
      </p:sp>
      <p:sp>
        <p:nvSpPr>
          <p:cNvPr id="213024" name="Text Box 32"/>
          <p:cNvSpPr txBox="1">
            <a:spLocks noChangeArrowheads="1"/>
          </p:cNvSpPr>
          <p:nvPr/>
        </p:nvSpPr>
        <p:spPr bwMode="auto">
          <a:xfrm>
            <a:off x="4643438" y="4149725"/>
            <a:ext cx="431800" cy="51911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800" b="1"/>
              <a:t>a</a:t>
            </a:r>
          </a:p>
        </p:txBody>
      </p:sp>
      <p:sp>
        <p:nvSpPr>
          <p:cNvPr id="213025" name="Text Box 33"/>
          <p:cNvSpPr txBox="1">
            <a:spLocks noChangeArrowheads="1"/>
          </p:cNvSpPr>
          <p:nvPr/>
        </p:nvSpPr>
        <p:spPr bwMode="auto">
          <a:xfrm>
            <a:off x="5268913" y="4149725"/>
            <a:ext cx="431800" cy="51911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800" b="1"/>
              <a:t>b</a:t>
            </a:r>
          </a:p>
        </p:txBody>
      </p:sp>
      <p:sp>
        <p:nvSpPr>
          <p:cNvPr id="213026" name="Text Box 34"/>
          <p:cNvSpPr txBox="1">
            <a:spLocks noChangeArrowheads="1"/>
          </p:cNvSpPr>
          <p:nvPr/>
        </p:nvSpPr>
        <p:spPr bwMode="auto">
          <a:xfrm>
            <a:off x="5895975" y="4149725"/>
            <a:ext cx="431800" cy="51911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800" b="1"/>
              <a:t>c</a:t>
            </a:r>
          </a:p>
        </p:txBody>
      </p:sp>
      <p:sp>
        <p:nvSpPr>
          <p:cNvPr id="213027" name="Text Box 35"/>
          <p:cNvSpPr txBox="1">
            <a:spLocks noChangeArrowheads="1"/>
          </p:cNvSpPr>
          <p:nvPr/>
        </p:nvSpPr>
        <p:spPr bwMode="auto">
          <a:xfrm>
            <a:off x="6475413" y="4233863"/>
            <a:ext cx="498475" cy="36671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b="1"/>
              <a:t>\0</a:t>
            </a:r>
          </a:p>
        </p:txBody>
      </p:sp>
      <p:sp>
        <p:nvSpPr>
          <p:cNvPr id="213028" name="Line 36"/>
          <p:cNvSpPr>
            <a:spLocks noChangeShapeType="1"/>
          </p:cNvSpPr>
          <p:nvPr/>
        </p:nvSpPr>
        <p:spPr bwMode="auto">
          <a:xfrm flipV="1">
            <a:off x="2484438" y="4724400"/>
            <a:ext cx="2374900" cy="79216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13029" name="Line 37"/>
          <p:cNvSpPr>
            <a:spLocks noChangeShapeType="1"/>
          </p:cNvSpPr>
          <p:nvPr/>
        </p:nvSpPr>
        <p:spPr bwMode="auto">
          <a:xfrm flipV="1">
            <a:off x="3060700" y="4724400"/>
            <a:ext cx="2374900" cy="79216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13030" name="Line 38"/>
          <p:cNvSpPr>
            <a:spLocks noChangeShapeType="1"/>
          </p:cNvSpPr>
          <p:nvPr/>
        </p:nvSpPr>
        <p:spPr bwMode="auto">
          <a:xfrm flipV="1">
            <a:off x="3709988" y="4724400"/>
            <a:ext cx="2374900" cy="79216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13033" name="Text Box 41"/>
          <p:cNvSpPr txBox="1">
            <a:spLocks noChangeArrowheads="1"/>
          </p:cNvSpPr>
          <p:nvPr/>
        </p:nvSpPr>
        <p:spPr bwMode="auto">
          <a:xfrm>
            <a:off x="827088" y="1628775"/>
            <a:ext cx="7489825" cy="1357313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400" b="1">
                <a:latin typeface="Courier New" pitchFamily="49" charset="0"/>
              </a:rPr>
              <a:t>  char s[8] = "book";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400" b="1">
                <a:latin typeface="Courier New" pitchFamily="49" charset="0"/>
              </a:rPr>
              <a:t>  char r[8] = "abc";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400" b="1">
                <a:latin typeface="Courier New" pitchFamily="49" charset="0"/>
              </a:rPr>
              <a:t>  strcat(s, r);</a:t>
            </a:r>
          </a:p>
        </p:txBody>
      </p:sp>
      <p:sp>
        <p:nvSpPr>
          <p:cNvPr id="213035" name="AutoShape 43"/>
          <p:cNvSpPr>
            <a:spLocks/>
          </p:cNvSpPr>
          <p:nvPr/>
        </p:nvSpPr>
        <p:spPr bwMode="auto">
          <a:xfrm>
            <a:off x="2922588" y="736600"/>
            <a:ext cx="3270250" cy="461963"/>
          </a:xfrm>
          <a:prstGeom prst="borderCallout1">
            <a:avLst>
              <a:gd name="adj1" fmla="val 24741"/>
              <a:gd name="adj2" fmla="val -2329"/>
              <a:gd name="adj3" fmla="val 398625"/>
              <a:gd name="adj4" fmla="val -3597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ja-JP"/>
              <a:t>2</a:t>
            </a:r>
            <a:r>
              <a:rPr lang="ja-JP" altLang="en-US"/>
              <a:t>つの文字列を結合する</a:t>
            </a:r>
          </a:p>
        </p:txBody>
      </p:sp>
    </p:spTree>
    <p:extLst>
      <p:ext uri="{BB962C8B-B14F-4D97-AF65-F5344CB8AC3E}">
        <p14:creationId xmlns:p14="http://schemas.microsoft.com/office/powerpoint/2010/main" val="24198453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B09AC-0E54-4CC4-B41A-70E7C6237EB1}" type="slidenum">
              <a:rPr lang="en-US" altLang="ja-JP"/>
              <a:pPr/>
              <a:t>85</a:t>
            </a:fld>
            <a:endParaRPr lang="en-US" altLang="ja-JP"/>
          </a:p>
        </p:txBody>
      </p:sp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strcmp()</a:t>
            </a:r>
          </a:p>
        </p:txBody>
      </p:sp>
      <p:sp>
        <p:nvSpPr>
          <p:cNvPr id="210947" name="Text Box 3"/>
          <p:cNvSpPr txBox="1">
            <a:spLocks noChangeArrowheads="1"/>
          </p:cNvSpPr>
          <p:nvPr/>
        </p:nvSpPr>
        <p:spPr bwMode="auto">
          <a:xfrm>
            <a:off x="827088" y="1471613"/>
            <a:ext cx="7489825" cy="2301875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</a:rPr>
              <a:t>  char s[8] = "abc";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</a:rPr>
              <a:t>  char r[8] = "def";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</a:rPr>
              <a:t>  if (strcmp(</a:t>
            </a:r>
            <a:r>
              <a:rPr lang="en-US" altLang="ja-JP" sz="2000" b="1">
                <a:solidFill>
                  <a:srgbClr val="FF0000"/>
                </a:solidFill>
                <a:latin typeface="Courier New" pitchFamily="49" charset="0"/>
              </a:rPr>
              <a:t>s</a:t>
            </a:r>
            <a:r>
              <a:rPr lang="en-US" altLang="ja-JP" sz="2000" b="1">
                <a:latin typeface="Courier New" pitchFamily="49" charset="0"/>
              </a:rPr>
              <a:t>, </a:t>
            </a:r>
            <a:r>
              <a:rPr lang="en-US" altLang="ja-JP" sz="2000" b="1">
                <a:solidFill>
                  <a:srgbClr val="FF0000"/>
                </a:solidFill>
                <a:latin typeface="Courier New" pitchFamily="49" charset="0"/>
              </a:rPr>
              <a:t>r</a:t>
            </a:r>
            <a:r>
              <a:rPr lang="en-US" altLang="ja-JP" sz="2000" b="1">
                <a:latin typeface="Courier New" pitchFamily="49" charset="0"/>
              </a:rPr>
              <a:t>) == 0)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</a:rPr>
              <a:t>    printf("</a:t>
            </a:r>
            <a:r>
              <a:rPr lang="en-US" altLang="ja-JP" sz="2000" b="1">
                <a:solidFill>
                  <a:srgbClr val="FF0000"/>
                </a:solidFill>
                <a:latin typeface="Courier New" pitchFamily="49" charset="0"/>
              </a:rPr>
              <a:t>%s</a:t>
            </a:r>
            <a:r>
              <a:rPr lang="ja-JP" altLang="en-US" sz="2000" b="1">
                <a:latin typeface="Courier New" pitchFamily="49" charset="0"/>
              </a:rPr>
              <a:t>と</a:t>
            </a:r>
            <a:r>
              <a:rPr lang="en-US" altLang="ja-JP" sz="2000" b="1">
                <a:solidFill>
                  <a:srgbClr val="FF0000"/>
                </a:solidFill>
                <a:latin typeface="Courier New" pitchFamily="49" charset="0"/>
              </a:rPr>
              <a:t>%s</a:t>
            </a:r>
            <a:r>
              <a:rPr lang="ja-JP" altLang="en-US" sz="2000" b="1">
                <a:latin typeface="Courier New" pitchFamily="49" charset="0"/>
              </a:rPr>
              <a:t>は同じです</a:t>
            </a:r>
            <a:r>
              <a:rPr lang="en-US" altLang="ja-JP" sz="2000" b="1">
                <a:latin typeface="Courier New" pitchFamily="49" charset="0"/>
              </a:rPr>
              <a:t>\n", </a:t>
            </a:r>
            <a:r>
              <a:rPr lang="en-US" altLang="ja-JP" sz="2000" b="1">
                <a:solidFill>
                  <a:srgbClr val="FF0000"/>
                </a:solidFill>
                <a:latin typeface="Courier New" pitchFamily="49" charset="0"/>
              </a:rPr>
              <a:t>s, r</a:t>
            </a:r>
            <a:r>
              <a:rPr lang="en-US" altLang="ja-JP" sz="2000" b="1">
                <a:latin typeface="Courier New" pitchFamily="49" charset="0"/>
              </a:rPr>
              <a:t>);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</a:rPr>
              <a:t>  else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</a:rPr>
              <a:t>    printf("%s</a:t>
            </a:r>
            <a:r>
              <a:rPr lang="ja-JP" altLang="en-US" sz="2000" b="1">
                <a:latin typeface="Courier New" pitchFamily="49" charset="0"/>
              </a:rPr>
              <a:t>と</a:t>
            </a:r>
            <a:r>
              <a:rPr lang="en-US" altLang="ja-JP" sz="2000" b="1">
                <a:latin typeface="Courier New" pitchFamily="49" charset="0"/>
              </a:rPr>
              <a:t>%s</a:t>
            </a:r>
            <a:r>
              <a:rPr lang="ja-JP" altLang="en-US" sz="2000" b="1">
                <a:latin typeface="Courier New" pitchFamily="49" charset="0"/>
              </a:rPr>
              <a:t>は違います</a:t>
            </a:r>
            <a:r>
              <a:rPr lang="en-US" altLang="ja-JP" sz="2000" b="1">
                <a:latin typeface="Courier New" pitchFamily="49" charset="0"/>
              </a:rPr>
              <a:t>\n", s, r);</a:t>
            </a:r>
          </a:p>
        </p:txBody>
      </p:sp>
      <p:sp>
        <p:nvSpPr>
          <p:cNvPr id="210948" name="Rectangle 4"/>
          <p:cNvSpPr>
            <a:spLocks noChangeArrowheads="1"/>
          </p:cNvSpPr>
          <p:nvPr/>
        </p:nvSpPr>
        <p:spPr bwMode="auto">
          <a:xfrm>
            <a:off x="942975" y="4248150"/>
            <a:ext cx="4824413" cy="9144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ja-JP" altLang="en-US"/>
          </a:p>
        </p:txBody>
      </p:sp>
      <p:sp>
        <p:nvSpPr>
          <p:cNvPr id="210949" name="Rectangle 5"/>
          <p:cNvSpPr>
            <a:spLocks noChangeArrowheads="1"/>
          </p:cNvSpPr>
          <p:nvPr/>
        </p:nvSpPr>
        <p:spPr bwMode="auto">
          <a:xfrm>
            <a:off x="909638" y="4246563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200">
              <a:latin typeface="Tahoma" pitchFamily="34" charset="0"/>
            </a:endParaRPr>
          </a:p>
        </p:txBody>
      </p:sp>
      <p:sp>
        <p:nvSpPr>
          <p:cNvPr id="210950" name="Rectangle 6"/>
          <p:cNvSpPr>
            <a:spLocks noChangeArrowheads="1"/>
          </p:cNvSpPr>
          <p:nvPr/>
        </p:nvSpPr>
        <p:spPr bwMode="auto">
          <a:xfrm>
            <a:off x="1528763" y="4248150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600">
              <a:latin typeface="Tahoma" pitchFamily="34" charset="0"/>
            </a:endParaRPr>
          </a:p>
        </p:txBody>
      </p:sp>
      <p:sp>
        <p:nvSpPr>
          <p:cNvPr id="210951" name="Text Box 7"/>
          <p:cNvSpPr txBox="1">
            <a:spLocks noChangeArrowheads="1"/>
          </p:cNvSpPr>
          <p:nvPr/>
        </p:nvSpPr>
        <p:spPr bwMode="auto">
          <a:xfrm>
            <a:off x="2733675" y="3763963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>
                <a:latin typeface="Tahoma" pitchFamily="34" charset="0"/>
              </a:rPr>
              <a:t>s[8]</a:t>
            </a:r>
          </a:p>
        </p:txBody>
      </p:sp>
      <p:sp>
        <p:nvSpPr>
          <p:cNvPr id="210952" name="Rectangle 8"/>
          <p:cNvSpPr>
            <a:spLocks noChangeArrowheads="1"/>
          </p:cNvSpPr>
          <p:nvPr/>
        </p:nvSpPr>
        <p:spPr bwMode="auto">
          <a:xfrm>
            <a:off x="2138363" y="4248150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200">
              <a:latin typeface="Tahoma" pitchFamily="34" charset="0"/>
            </a:endParaRPr>
          </a:p>
        </p:txBody>
      </p:sp>
      <p:sp>
        <p:nvSpPr>
          <p:cNvPr id="210953" name="Rectangle 9"/>
          <p:cNvSpPr>
            <a:spLocks noChangeArrowheads="1"/>
          </p:cNvSpPr>
          <p:nvPr/>
        </p:nvSpPr>
        <p:spPr bwMode="auto">
          <a:xfrm>
            <a:off x="2747963" y="4248150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600">
              <a:latin typeface="Tahoma" pitchFamily="34" charset="0"/>
            </a:endParaRPr>
          </a:p>
        </p:txBody>
      </p:sp>
      <p:sp>
        <p:nvSpPr>
          <p:cNvPr id="210954" name="Rectangle 10"/>
          <p:cNvSpPr>
            <a:spLocks noChangeArrowheads="1"/>
          </p:cNvSpPr>
          <p:nvPr/>
        </p:nvSpPr>
        <p:spPr bwMode="auto">
          <a:xfrm>
            <a:off x="3357563" y="4248150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2400">
              <a:latin typeface="Tahoma" pitchFamily="34" charset="0"/>
            </a:endParaRPr>
          </a:p>
        </p:txBody>
      </p:sp>
      <p:sp>
        <p:nvSpPr>
          <p:cNvPr id="210955" name="Rectangle 11"/>
          <p:cNvSpPr>
            <a:spLocks noChangeArrowheads="1"/>
          </p:cNvSpPr>
          <p:nvPr/>
        </p:nvSpPr>
        <p:spPr bwMode="auto">
          <a:xfrm>
            <a:off x="3967163" y="4248150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600">
              <a:latin typeface="Tahoma" pitchFamily="34" charset="0"/>
            </a:endParaRPr>
          </a:p>
        </p:txBody>
      </p:sp>
      <p:sp>
        <p:nvSpPr>
          <p:cNvPr id="210956" name="Rectangle 12"/>
          <p:cNvSpPr>
            <a:spLocks noChangeArrowheads="1"/>
          </p:cNvSpPr>
          <p:nvPr/>
        </p:nvSpPr>
        <p:spPr bwMode="auto">
          <a:xfrm>
            <a:off x="4576763" y="4248150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200">
              <a:latin typeface="Tahoma" pitchFamily="34" charset="0"/>
            </a:endParaRPr>
          </a:p>
        </p:txBody>
      </p:sp>
      <p:sp>
        <p:nvSpPr>
          <p:cNvPr id="210957" name="Rectangle 13"/>
          <p:cNvSpPr>
            <a:spLocks noChangeArrowheads="1"/>
          </p:cNvSpPr>
          <p:nvPr/>
        </p:nvSpPr>
        <p:spPr bwMode="auto">
          <a:xfrm>
            <a:off x="5186363" y="4248150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600">
              <a:latin typeface="Tahoma" pitchFamily="34" charset="0"/>
            </a:endParaRPr>
          </a:p>
        </p:txBody>
      </p:sp>
      <p:sp>
        <p:nvSpPr>
          <p:cNvPr id="210958" name="Text Box 14"/>
          <p:cNvSpPr txBox="1">
            <a:spLocks noChangeArrowheads="1"/>
          </p:cNvSpPr>
          <p:nvPr/>
        </p:nvSpPr>
        <p:spPr bwMode="auto">
          <a:xfrm>
            <a:off x="1016000" y="4430713"/>
            <a:ext cx="431800" cy="51911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800" b="1"/>
              <a:t>a</a:t>
            </a:r>
          </a:p>
        </p:txBody>
      </p:sp>
      <p:sp>
        <p:nvSpPr>
          <p:cNvPr id="210959" name="Text Box 15"/>
          <p:cNvSpPr txBox="1">
            <a:spLocks noChangeArrowheads="1"/>
          </p:cNvSpPr>
          <p:nvPr/>
        </p:nvSpPr>
        <p:spPr bwMode="auto">
          <a:xfrm>
            <a:off x="1590675" y="4430713"/>
            <a:ext cx="431800" cy="51911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800" b="1"/>
              <a:t>b</a:t>
            </a:r>
          </a:p>
        </p:txBody>
      </p:sp>
      <p:sp>
        <p:nvSpPr>
          <p:cNvPr id="210960" name="Text Box 16"/>
          <p:cNvSpPr txBox="1">
            <a:spLocks noChangeArrowheads="1"/>
          </p:cNvSpPr>
          <p:nvPr/>
        </p:nvSpPr>
        <p:spPr bwMode="auto">
          <a:xfrm>
            <a:off x="2166938" y="4430713"/>
            <a:ext cx="431800" cy="51911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800" b="1"/>
              <a:t>c</a:t>
            </a:r>
          </a:p>
        </p:txBody>
      </p:sp>
      <p:sp>
        <p:nvSpPr>
          <p:cNvPr id="210962" name="Text Box 18"/>
          <p:cNvSpPr txBox="1">
            <a:spLocks noChangeArrowheads="1"/>
          </p:cNvSpPr>
          <p:nvPr/>
        </p:nvSpPr>
        <p:spPr bwMode="auto">
          <a:xfrm>
            <a:off x="2794000" y="4510088"/>
            <a:ext cx="487363" cy="36671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b="1"/>
              <a:t>\0</a:t>
            </a:r>
          </a:p>
        </p:txBody>
      </p:sp>
      <p:sp>
        <p:nvSpPr>
          <p:cNvPr id="210963" name="Rectangle 19"/>
          <p:cNvSpPr>
            <a:spLocks noChangeArrowheads="1"/>
          </p:cNvSpPr>
          <p:nvPr/>
        </p:nvSpPr>
        <p:spPr bwMode="auto">
          <a:xfrm>
            <a:off x="914400" y="5827713"/>
            <a:ext cx="4824413" cy="9144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ja-JP" altLang="en-US"/>
          </a:p>
        </p:txBody>
      </p:sp>
      <p:sp>
        <p:nvSpPr>
          <p:cNvPr id="210964" name="Rectangle 20"/>
          <p:cNvSpPr>
            <a:spLocks noChangeArrowheads="1"/>
          </p:cNvSpPr>
          <p:nvPr/>
        </p:nvSpPr>
        <p:spPr bwMode="auto">
          <a:xfrm>
            <a:off x="881063" y="5826125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200">
              <a:latin typeface="Tahoma" pitchFamily="34" charset="0"/>
            </a:endParaRPr>
          </a:p>
        </p:txBody>
      </p:sp>
      <p:sp>
        <p:nvSpPr>
          <p:cNvPr id="210965" name="Rectangle 21"/>
          <p:cNvSpPr>
            <a:spLocks noChangeArrowheads="1"/>
          </p:cNvSpPr>
          <p:nvPr/>
        </p:nvSpPr>
        <p:spPr bwMode="auto">
          <a:xfrm>
            <a:off x="1500188" y="5827713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600">
              <a:latin typeface="Tahoma" pitchFamily="34" charset="0"/>
            </a:endParaRPr>
          </a:p>
        </p:txBody>
      </p:sp>
      <p:sp>
        <p:nvSpPr>
          <p:cNvPr id="210966" name="Text Box 22"/>
          <p:cNvSpPr txBox="1">
            <a:spLocks noChangeArrowheads="1"/>
          </p:cNvSpPr>
          <p:nvPr/>
        </p:nvSpPr>
        <p:spPr bwMode="auto">
          <a:xfrm>
            <a:off x="2733675" y="5348288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>
                <a:latin typeface="Tahoma" pitchFamily="34" charset="0"/>
              </a:rPr>
              <a:t>r[8]</a:t>
            </a:r>
          </a:p>
        </p:txBody>
      </p:sp>
      <p:sp>
        <p:nvSpPr>
          <p:cNvPr id="210967" name="Rectangle 23"/>
          <p:cNvSpPr>
            <a:spLocks noChangeArrowheads="1"/>
          </p:cNvSpPr>
          <p:nvPr/>
        </p:nvSpPr>
        <p:spPr bwMode="auto">
          <a:xfrm>
            <a:off x="2109788" y="5827713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200">
              <a:latin typeface="Tahoma" pitchFamily="34" charset="0"/>
            </a:endParaRPr>
          </a:p>
        </p:txBody>
      </p:sp>
      <p:sp>
        <p:nvSpPr>
          <p:cNvPr id="210968" name="Rectangle 24"/>
          <p:cNvSpPr>
            <a:spLocks noChangeArrowheads="1"/>
          </p:cNvSpPr>
          <p:nvPr/>
        </p:nvSpPr>
        <p:spPr bwMode="auto">
          <a:xfrm>
            <a:off x="2719388" y="5827713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600">
              <a:latin typeface="Tahoma" pitchFamily="34" charset="0"/>
            </a:endParaRPr>
          </a:p>
        </p:txBody>
      </p:sp>
      <p:sp>
        <p:nvSpPr>
          <p:cNvPr id="210969" name="Rectangle 25"/>
          <p:cNvSpPr>
            <a:spLocks noChangeArrowheads="1"/>
          </p:cNvSpPr>
          <p:nvPr/>
        </p:nvSpPr>
        <p:spPr bwMode="auto">
          <a:xfrm>
            <a:off x="3328988" y="5827713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2400">
              <a:latin typeface="Tahoma" pitchFamily="34" charset="0"/>
            </a:endParaRPr>
          </a:p>
        </p:txBody>
      </p:sp>
      <p:sp>
        <p:nvSpPr>
          <p:cNvPr id="210970" name="Rectangle 26"/>
          <p:cNvSpPr>
            <a:spLocks noChangeArrowheads="1"/>
          </p:cNvSpPr>
          <p:nvPr/>
        </p:nvSpPr>
        <p:spPr bwMode="auto">
          <a:xfrm>
            <a:off x="3938588" y="5827713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600">
              <a:latin typeface="Tahoma" pitchFamily="34" charset="0"/>
            </a:endParaRPr>
          </a:p>
        </p:txBody>
      </p:sp>
      <p:sp>
        <p:nvSpPr>
          <p:cNvPr id="210971" name="Rectangle 27"/>
          <p:cNvSpPr>
            <a:spLocks noChangeArrowheads="1"/>
          </p:cNvSpPr>
          <p:nvPr/>
        </p:nvSpPr>
        <p:spPr bwMode="auto">
          <a:xfrm>
            <a:off x="4548188" y="5827713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200">
              <a:latin typeface="Tahoma" pitchFamily="34" charset="0"/>
            </a:endParaRPr>
          </a:p>
        </p:txBody>
      </p:sp>
      <p:sp>
        <p:nvSpPr>
          <p:cNvPr id="210972" name="Rectangle 28"/>
          <p:cNvSpPr>
            <a:spLocks noChangeArrowheads="1"/>
          </p:cNvSpPr>
          <p:nvPr/>
        </p:nvSpPr>
        <p:spPr bwMode="auto">
          <a:xfrm>
            <a:off x="5157788" y="5827713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600">
              <a:latin typeface="Tahoma" pitchFamily="34" charset="0"/>
            </a:endParaRPr>
          </a:p>
        </p:txBody>
      </p:sp>
      <p:sp>
        <p:nvSpPr>
          <p:cNvPr id="210973" name="Text Box 29"/>
          <p:cNvSpPr txBox="1">
            <a:spLocks noChangeArrowheads="1"/>
          </p:cNvSpPr>
          <p:nvPr/>
        </p:nvSpPr>
        <p:spPr bwMode="auto">
          <a:xfrm>
            <a:off x="987425" y="6010275"/>
            <a:ext cx="431800" cy="51911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800" b="1"/>
              <a:t>d</a:t>
            </a:r>
          </a:p>
        </p:txBody>
      </p:sp>
      <p:sp>
        <p:nvSpPr>
          <p:cNvPr id="210974" name="Text Box 30"/>
          <p:cNvSpPr txBox="1">
            <a:spLocks noChangeArrowheads="1"/>
          </p:cNvSpPr>
          <p:nvPr/>
        </p:nvSpPr>
        <p:spPr bwMode="auto">
          <a:xfrm>
            <a:off x="1562100" y="6010275"/>
            <a:ext cx="431800" cy="51911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800" b="1"/>
              <a:t>e</a:t>
            </a:r>
          </a:p>
        </p:txBody>
      </p:sp>
      <p:sp>
        <p:nvSpPr>
          <p:cNvPr id="210975" name="Text Box 31"/>
          <p:cNvSpPr txBox="1">
            <a:spLocks noChangeArrowheads="1"/>
          </p:cNvSpPr>
          <p:nvPr/>
        </p:nvSpPr>
        <p:spPr bwMode="auto">
          <a:xfrm>
            <a:off x="2138363" y="6010275"/>
            <a:ext cx="431800" cy="51911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800" b="1"/>
              <a:t>f</a:t>
            </a:r>
          </a:p>
        </p:txBody>
      </p:sp>
      <p:sp>
        <p:nvSpPr>
          <p:cNvPr id="210976" name="Text Box 32"/>
          <p:cNvSpPr txBox="1">
            <a:spLocks noChangeArrowheads="1"/>
          </p:cNvSpPr>
          <p:nvPr/>
        </p:nvSpPr>
        <p:spPr bwMode="auto">
          <a:xfrm>
            <a:off x="2819400" y="6094413"/>
            <a:ext cx="474663" cy="36671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b="1"/>
              <a:t>\0</a:t>
            </a:r>
          </a:p>
        </p:txBody>
      </p:sp>
      <p:sp>
        <p:nvSpPr>
          <p:cNvPr id="210978" name="Text Box 34"/>
          <p:cNvSpPr txBox="1">
            <a:spLocks noChangeArrowheads="1"/>
          </p:cNvSpPr>
          <p:nvPr/>
        </p:nvSpPr>
        <p:spPr bwMode="auto">
          <a:xfrm>
            <a:off x="5940425" y="4724400"/>
            <a:ext cx="3060700" cy="12922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40000"/>
              </a:lnSpc>
              <a:spcBef>
                <a:spcPct val="50000"/>
              </a:spcBef>
            </a:pPr>
            <a:endParaRPr lang="en-US" altLang="ja-JP" sz="2400">
              <a:latin typeface="Courier New" pitchFamily="49" charset="0"/>
            </a:endParaRPr>
          </a:p>
          <a:p>
            <a:pPr>
              <a:lnSpc>
                <a:spcPct val="4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$ ./test</a:t>
            </a:r>
            <a:endParaRPr lang="en-US" altLang="ja-JP" sz="2400" b="1">
              <a:latin typeface="Courier New" pitchFamily="49" charset="0"/>
            </a:endParaRPr>
          </a:p>
          <a:p>
            <a:pPr>
              <a:lnSpc>
                <a:spcPct val="40000"/>
              </a:lnSpc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</a:rPr>
              <a:t> abc</a:t>
            </a:r>
            <a:r>
              <a:rPr lang="ja-JP" altLang="en-US" sz="2000" b="1">
                <a:latin typeface="Courier New" pitchFamily="49" charset="0"/>
              </a:rPr>
              <a:t>と</a:t>
            </a:r>
            <a:r>
              <a:rPr lang="en-US" altLang="ja-JP" sz="2000" b="1">
                <a:latin typeface="Courier New" pitchFamily="49" charset="0"/>
              </a:rPr>
              <a:t>def</a:t>
            </a:r>
            <a:r>
              <a:rPr lang="ja-JP" altLang="en-US" sz="2000" b="1">
                <a:latin typeface="Courier New" pitchFamily="49" charset="0"/>
              </a:rPr>
              <a:t>は</a:t>
            </a:r>
            <a:r>
              <a:rPr lang="ja-JP" altLang="en-US" b="1">
                <a:latin typeface="Courier New" pitchFamily="49" charset="0"/>
              </a:rPr>
              <a:t>違います</a:t>
            </a:r>
          </a:p>
          <a:p>
            <a:pPr>
              <a:lnSpc>
                <a:spcPct val="40000"/>
              </a:lnSpc>
              <a:spcBef>
                <a:spcPct val="50000"/>
              </a:spcBef>
            </a:pPr>
            <a:r>
              <a:rPr lang="ja-JP" altLang="en-US" b="1">
                <a:latin typeface="Courier New" pitchFamily="49" charset="0"/>
              </a:rPr>
              <a:t> </a:t>
            </a:r>
            <a:r>
              <a:rPr lang="en-US" altLang="ja-JP" b="1">
                <a:latin typeface="Courier New" pitchFamily="49" charset="0"/>
              </a:rPr>
              <a:t>$</a:t>
            </a:r>
            <a:endParaRPr lang="en-US" altLang="ja-JP" sz="2000" b="1">
              <a:latin typeface="Courier New" pitchFamily="49" charset="0"/>
            </a:endParaRPr>
          </a:p>
          <a:p>
            <a:pPr>
              <a:lnSpc>
                <a:spcPct val="40000"/>
              </a:lnSpc>
              <a:spcBef>
                <a:spcPct val="50000"/>
              </a:spcBef>
            </a:pPr>
            <a:endParaRPr lang="en-US" altLang="ja-JP" sz="2000" b="1">
              <a:latin typeface="Courier New" pitchFamily="49" charset="0"/>
            </a:endParaRPr>
          </a:p>
        </p:txBody>
      </p:sp>
      <p:sp>
        <p:nvSpPr>
          <p:cNvPr id="210980" name="AutoShape 36"/>
          <p:cNvSpPr>
            <a:spLocks/>
          </p:cNvSpPr>
          <p:nvPr/>
        </p:nvSpPr>
        <p:spPr bwMode="auto">
          <a:xfrm>
            <a:off x="5424488" y="1487488"/>
            <a:ext cx="3357562" cy="746125"/>
          </a:xfrm>
          <a:prstGeom prst="borderCallout1">
            <a:avLst>
              <a:gd name="adj1" fmla="val 15319"/>
              <a:gd name="adj2" fmla="val -2269"/>
              <a:gd name="adj3" fmla="val 147236"/>
              <a:gd name="adj4" fmla="val -2213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ja-JP" sz="1400" b="1">
                <a:solidFill>
                  <a:srgbClr val="FF0000"/>
                </a:solidFill>
                <a:latin typeface="Courier New" pitchFamily="49" charset="0"/>
              </a:rPr>
              <a:t>%s</a:t>
            </a:r>
            <a:r>
              <a:rPr lang="ja-JP" altLang="en-US" sz="1400"/>
              <a:t>は，</a:t>
            </a:r>
            <a:r>
              <a:rPr lang="en-US" altLang="ja-JP" sz="1400" b="1">
                <a:latin typeface="Courier New" pitchFamily="49" charset="0"/>
              </a:rPr>
              <a:t>char</a:t>
            </a:r>
            <a:r>
              <a:rPr lang="ja-JP" altLang="en-US" sz="1400"/>
              <a:t>型のポインタで指される文字から</a:t>
            </a:r>
            <a:r>
              <a:rPr lang="en-US" altLang="ja-JP" sz="1400" b="1">
                <a:latin typeface="Courier New" pitchFamily="49" charset="0"/>
              </a:rPr>
              <a:t>\0</a:t>
            </a:r>
            <a:r>
              <a:rPr lang="ja-JP" altLang="en-US" sz="1400"/>
              <a:t>までを表示する</a:t>
            </a:r>
          </a:p>
          <a:p>
            <a:pPr algn="ctr"/>
            <a:r>
              <a:rPr lang="en-US" altLang="ja-JP" sz="1400" b="1">
                <a:latin typeface="Courier New" pitchFamily="49" charset="0"/>
              </a:rPr>
              <a:t>s</a:t>
            </a:r>
            <a:r>
              <a:rPr lang="ja-JP" altLang="en-US" sz="1400"/>
              <a:t>と</a:t>
            </a:r>
            <a:r>
              <a:rPr lang="en-US" altLang="ja-JP" sz="1400" b="1">
                <a:latin typeface="Courier New" pitchFamily="49" charset="0"/>
              </a:rPr>
              <a:t>r</a:t>
            </a:r>
            <a:r>
              <a:rPr lang="ja-JP" altLang="en-US" sz="1400"/>
              <a:t>は，文字列の先頭のポインタ</a:t>
            </a:r>
            <a:endParaRPr lang="ja-JP" altLang="en-US"/>
          </a:p>
        </p:txBody>
      </p:sp>
      <p:sp>
        <p:nvSpPr>
          <p:cNvPr id="210981" name="Text Box 37"/>
          <p:cNvSpPr txBox="1">
            <a:spLocks noChangeArrowheads="1"/>
          </p:cNvSpPr>
          <p:nvPr/>
        </p:nvSpPr>
        <p:spPr bwMode="auto">
          <a:xfrm>
            <a:off x="806450" y="5138738"/>
            <a:ext cx="7191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1400" b="1">
                <a:solidFill>
                  <a:srgbClr val="0033CC"/>
                </a:solidFill>
              </a:rPr>
              <a:t>1000</a:t>
            </a:r>
          </a:p>
        </p:txBody>
      </p:sp>
      <p:sp>
        <p:nvSpPr>
          <p:cNvPr id="210982" name="Text Box 38"/>
          <p:cNvSpPr txBox="1">
            <a:spLocks noChangeArrowheads="1"/>
          </p:cNvSpPr>
          <p:nvPr/>
        </p:nvSpPr>
        <p:spPr bwMode="auto">
          <a:xfrm>
            <a:off x="806450" y="5551488"/>
            <a:ext cx="7191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1400" b="1">
                <a:solidFill>
                  <a:srgbClr val="0033CC"/>
                </a:solidFill>
              </a:rPr>
              <a:t>2000</a:t>
            </a:r>
          </a:p>
        </p:txBody>
      </p:sp>
      <p:sp>
        <p:nvSpPr>
          <p:cNvPr id="210983" name="Text Box 39"/>
          <p:cNvSpPr txBox="1">
            <a:spLocks noChangeArrowheads="1"/>
          </p:cNvSpPr>
          <p:nvPr/>
        </p:nvSpPr>
        <p:spPr bwMode="auto">
          <a:xfrm>
            <a:off x="1588" y="5124450"/>
            <a:ext cx="8143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ja-JP" altLang="en-US" sz="1400">
                <a:solidFill>
                  <a:srgbClr val="FF0000"/>
                </a:solidFill>
              </a:rPr>
              <a:t>アドレス</a:t>
            </a:r>
          </a:p>
        </p:txBody>
      </p:sp>
      <p:sp>
        <p:nvSpPr>
          <p:cNvPr id="210984" name="Text Box 40"/>
          <p:cNvSpPr txBox="1">
            <a:spLocks noChangeArrowheads="1"/>
          </p:cNvSpPr>
          <p:nvPr/>
        </p:nvSpPr>
        <p:spPr bwMode="auto">
          <a:xfrm>
            <a:off x="0" y="5510213"/>
            <a:ext cx="8175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ja-JP" altLang="en-US" sz="1400">
                <a:solidFill>
                  <a:srgbClr val="FF0000"/>
                </a:solidFill>
              </a:rPr>
              <a:t>アドレス</a:t>
            </a:r>
          </a:p>
        </p:txBody>
      </p:sp>
      <p:sp>
        <p:nvSpPr>
          <p:cNvPr id="210985" name="Line 41"/>
          <p:cNvSpPr>
            <a:spLocks noChangeShapeType="1"/>
          </p:cNvSpPr>
          <p:nvPr/>
        </p:nvSpPr>
        <p:spPr bwMode="auto">
          <a:xfrm flipH="1">
            <a:off x="1350963" y="3070225"/>
            <a:ext cx="4203700" cy="2198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10986" name="Line 42"/>
          <p:cNvSpPr>
            <a:spLocks noChangeShapeType="1"/>
          </p:cNvSpPr>
          <p:nvPr/>
        </p:nvSpPr>
        <p:spPr bwMode="auto">
          <a:xfrm flipH="1">
            <a:off x="1390650" y="3057525"/>
            <a:ext cx="4613275" cy="2647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10987" name="AutoShape 43"/>
          <p:cNvSpPr>
            <a:spLocks/>
          </p:cNvSpPr>
          <p:nvPr/>
        </p:nvSpPr>
        <p:spPr bwMode="auto">
          <a:xfrm>
            <a:off x="3932238" y="309563"/>
            <a:ext cx="3494087" cy="965200"/>
          </a:xfrm>
          <a:prstGeom prst="borderCallout1">
            <a:avLst>
              <a:gd name="adj1" fmla="val 11843"/>
              <a:gd name="adj2" fmla="val -2181"/>
              <a:gd name="adj3" fmla="val 203454"/>
              <a:gd name="adj4" fmla="val -4048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ja-JP"/>
              <a:t>2</a:t>
            </a:r>
            <a:r>
              <a:rPr lang="ja-JP" altLang="en-US"/>
              <a:t>つの文字列が</a:t>
            </a:r>
            <a:br>
              <a:rPr lang="ja-JP" altLang="en-US"/>
            </a:br>
            <a:r>
              <a:rPr lang="ja-JP" altLang="en-US" b="1"/>
              <a:t>一致するとき「</a:t>
            </a:r>
            <a:r>
              <a:rPr lang="en-US" altLang="ja-JP" b="1"/>
              <a:t>0</a:t>
            </a:r>
            <a:r>
              <a:rPr lang="ja-JP" altLang="en-US" b="1"/>
              <a:t>」</a:t>
            </a:r>
            <a:r>
              <a:rPr lang="ja-JP" altLang="en-US"/>
              <a:t>を</a:t>
            </a:r>
          </a:p>
          <a:p>
            <a:pPr algn="ctr"/>
            <a:r>
              <a:rPr lang="ja-JP" altLang="en-US" b="1"/>
              <a:t>一致しないとき</a:t>
            </a:r>
            <a:r>
              <a:rPr lang="en-US" altLang="ja-JP" b="1"/>
              <a:t>0</a:t>
            </a:r>
            <a:r>
              <a:rPr lang="ja-JP" altLang="en-US" b="1"/>
              <a:t>以外</a:t>
            </a:r>
            <a:r>
              <a:rPr lang="ja-JP" altLang="en-US"/>
              <a:t>を返す</a:t>
            </a:r>
          </a:p>
          <a:p>
            <a:pPr algn="ctr"/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222694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2C5CD-F6F8-4FC1-BFF7-5A762E0E1486}" type="slidenum">
              <a:rPr lang="en-US" altLang="ja-JP"/>
              <a:pPr/>
              <a:t>86</a:t>
            </a:fld>
            <a:endParaRPr lang="en-US" altLang="ja-JP"/>
          </a:p>
        </p:txBody>
      </p:sp>
      <p:sp>
        <p:nvSpPr>
          <p:cNvPr id="214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strlen()</a:t>
            </a:r>
          </a:p>
        </p:txBody>
      </p:sp>
      <p:sp>
        <p:nvSpPr>
          <p:cNvPr id="214019" name="Text Box 3"/>
          <p:cNvSpPr txBox="1">
            <a:spLocks noChangeArrowheads="1"/>
          </p:cNvSpPr>
          <p:nvPr/>
        </p:nvSpPr>
        <p:spPr bwMode="auto">
          <a:xfrm>
            <a:off x="322263" y="1628775"/>
            <a:ext cx="8497887" cy="900113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400" b="1">
                <a:latin typeface="Courier New" pitchFamily="49" charset="0"/>
              </a:rPr>
              <a:t>  char s[8] = "book";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400" b="1">
                <a:latin typeface="Courier New" pitchFamily="49" charset="0"/>
              </a:rPr>
              <a:t>  printf("%s</a:t>
            </a:r>
            <a:r>
              <a:rPr lang="ja-JP" altLang="en-US" sz="2400" b="1">
                <a:latin typeface="Courier New" pitchFamily="49" charset="0"/>
              </a:rPr>
              <a:t>の長さは</a:t>
            </a:r>
            <a:r>
              <a:rPr lang="en-US" altLang="ja-JP" sz="2400" b="1">
                <a:latin typeface="Courier New" pitchFamily="49" charset="0"/>
              </a:rPr>
              <a:t>%d</a:t>
            </a:r>
            <a:r>
              <a:rPr lang="ja-JP" altLang="en-US" sz="2400" b="1">
                <a:latin typeface="Courier New" pitchFamily="49" charset="0"/>
              </a:rPr>
              <a:t>です</a:t>
            </a:r>
            <a:r>
              <a:rPr lang="en-US" altLang="ja-JP" sz="2400" b="1">
                <a:latin typeface="Courier New" pitchFamily="49" charset="0"/>
              </a:rPr>
              <a:t>\n", s, strlen(s));</a:t>
            </a:r>
          </a:p>
        </p:txBody>
      </p:sp>
      <p:sp>
        <p:nvSpPr>
          <p:cNvPr id="214020" name="Rectangle 4"/>
          <p:cNvSpPr>
            <a:spLocks noChangeArrowheads="1"/>
          </p:cNvSpPr>
          <p:nvPr/>
        </p:nvSpPr>
        <p:spPr bwMode="auto">
          <a:xfrm>
            <a:off x="428625" y="3959225"/>
            <a:ext cx="4824413" cy="9144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ja-JP" altLang="en-US"/>
          </a:p>
        </p:txBody>
      </p:sp>
      <p:sp>
        <p:nvSpPr>
          <p:cNvPr id="214021" name="Rectangle 5"/>
          <p:cNvSpPr>
            <a:spLocks noChangeArrowheads="1"/>
          </p:cNvSpPr>
          <p:nvPr/>
        </p:nvSpPr>
        <p:spPr bwMode="auto">
          <a:xfrm>
            <a:off x="395288" y="3957638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200">
              <a:latin typeface="Tahoma" pitchFamily="34" charset="0"/>
            </a:endParaRPr>
          </a:p>
        </p:txBody>
      </p:sp>
      <p:sp>
        <p:nvSpPr>
          <p:cNvPr id="214022" name="Rectangle 6"/>
          <p:cNvSpPr>
            <a:spLocks noChangeArrowheads="1"/>
          </p:cNvSpPr>
          <p:nvPr/>
        </p:nvSpPr>
        <p:spPr bwMode="auto">
          <a:xfrm>
            <a:off x="1014413" y="3959225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600">
              <a:latin typeface="Tahoma" pitchFamily="34" charset="0"/>
            </a:endParaRPr>
          </a:p>
        </p:txBody>
      </p:sp>
      <p:sp>
        <p:nvSpPr>
          <p:cNvPr id="214023" name="Text Box 7"/>
          <p:cNvSpPr txBox="1">
            <a:spLocks noChangeArrowheads="1"/>
          </p:cNvSpPr>
          <p:nvPr/>
        </p:nvSpPr>
        <p:spPr bwMode="auto">
          <a:xfrm>
            <a:off x="2233613" y="3429000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>
                <a:latin typeface="Tahoma" pitchFamily="34" charset="0"/>
              </a:rPr>
              <a:t>s[8]</a:t>
            </a:r>
          </a:p>
        </p:txBody>
      </p:sp>
      <p:sp>
        <p:nvSpPr>
          <p:cNvPr id="214024" name="Rectangle 8"/>
          <p:cNvSpPr>
            <a:spLocks noChangeArrowheads="1"/>
          </p:cNvSpPr>
          <p:nvPr/>
        </p:nvSpPr>
        <p:spPr bwMode="auto">
          <a:xfrm>
            <a:off x="1624013" y="3959225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200">
              <a:latin typeface="Tahoma" pitchFamily="34" charset="0"/>
            </a:endParaRPr>
          </a:p>
        </p:txBody>
      </p:sp>
      <p:sp>
        <p:nvSpPr>
          <p:cNvPr id="214025" name="Rectangle 9"/>
          <p:cNvSpPr>
            <a:spLocks noChangeArrowheads="1"/>
          </p:cNvSpPr>
          <p:nvPr/>
        </p:nvSpPr>
        <p:spPr bwMode="auto">
          <a:xfrm>
            <a:off x="2233613" y="3959225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600">
              <a:latin typeface="Tahoma" pitchFamily="34" charset="0"/>
            </a:endParaRPr>
          </a:p>
        </p:txBody>
      </p:sp>
      <p:sp>
        <p:nvSpPr>
          <p:cNvPr id="214026" name="Rectangle 10"/>
          <p:cNvSpPr>
            <a:spLocks noChangeArrowheads="1"/>
          </p:cNvSpPr>
          <p:nvPr/>
        </p:nvSpPr>
        <p:spPr bwMode="auto">
          <a:xfrm>
            <a:off x="2843213" y="3959225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2400">
              <a:latin typeface="Tahoma" pitchFamily="34" charset="0"/>
            </a:endParaRPr>
          </a:p>
        </p:txBody>
      </p:sp>
      <p:sp>
        <p:nvSpPr>
          <p:cNvPr id="214027" name="Rectangle 11"/>
          <p:cNvSpPr>
            <a:spLocks noChangeArrowheads="1"/>
          </p:cNvSpPr>
          <p:nvPr/>
        </p:nvSpPr>
        <p:spPr bwMode="auto">
          <a:xfrm>
            <a:off x="3452813" y="3959225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600">
              <a:latin typeface="Tahoma" pitchFamily="34" charset="0"/>
            </a:endParaRPr>
          </a:p>
        </p:txBody>
      </p:sp>
      <p:sp>
        <p:nvSpPr>
          <p:cNvPr id="214028" name="Rectangle 12"/>
          <p:cNvSpPr>
            <a:spLocks noChangeArrowheads="1"/>
          </p:cNvSpPr>
          <p:nvPr/>
        </p:nvSpPr>
        <p:spPr bwMode="auto">
          <a:xfrm>
            <a:off x="4062413" y="3959225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200">
              <a:latin typeface="Tahoma" pitchFamily="34" charset="0"/>
            </a:endParaRPr>
          </a:p>
        </p:txBody>
      </p:sp>
      <p:sp>
        <p:nvSpPr>
          <p:cNvPr id="214029" name="Rectangle 13"/>
          <p:cNvSpPr>
            <a:spLocks noChangeArrowheads="1"/>
          </p:cNvSpPr>
          <p:nvPr/>
        </p:nvSpPr>
        <p:spPr bwMode="auto">
          <a:xfrm>
            <a:off x="4672013" y="3959225"/>
            <a:ext cx="609600" cy="9144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endParaRPr lang="ja-JP" altLang="ja-JP" sz="3600">
              <a:latin typeface="Tahoma" pitchFamily="34" charset="0"/>
            </a:endParaRPr>
          </a:p>
        </p:txBody>
      </p:sp>
      <p:sp>
        <p:nvSpPr>
          <p:cNvPr id="214030" name="Text Box 14"/>
          <p:cNvSpPr txBox="1">
            <a:spLocks noChangeArrowheads="1"/>
          </p:cNvSpPr>
          <p:nvPr/>
        </p:nvSpPr>
        <p:spPr bwMode="auto">
          <a:xfrm>
            <a:off x="501650" y="4141788"/>
            <a:ext cx="431800" cy="51911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800" b="1"/>
              <a:t>b</a:t>
            </a:r>
          </a:p>
        </p:txBody>
      </p:sp>
      <p:sp>
        <p:nvSpPr>
          <p:cNvPr id="214032" name="Text Box 16"/>
          <p:cNvSpPr txBox="1">
            <a:spLocks noChangeArrowheads="1"/>
          </p:cNvSpPr>
          <p:nvPr/>
        </p:nvSpPr>
        <p:spPr bwMode="auto">
          <a:xfrm>
            <a:off x="1076325" y="4141788"/>
            <a:ext cx="431800" cy="51911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800" b="1"/>
              <a:t>o</a:t>
            </a:r>
          </a:p>
        </p:txBody>
      </p:sp>
      <p:sp>
        <p:nvSpPr>
          <p:cNvPr id="214033" name="Text Box 17"/>
          <p:cNvSpPr txBox="1">
            <a:spLocks noChangeArrowheads="1"/>
          </p:cNvSpPr>
          <p:nvPr/>
        </p:nvSpPr>
        <p:spPr bwMode="auto">
          <a:xfrm>
            <a:off x="1652588" y="4141788"/>
            <a:ext cx="431800" cy="51911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800" b="1"/>
              <a:t>o</a:t>
            </a:r>
          </a:p>
        </p:txBody>
      </p:sp>
      <p:sp>
        <p:nvSpPr>
          <p:cNvPr id="214034" name="Text Box 18"/>
          <p:cNvSpPr txBox="1">
            <a:spLocks noChangeArrowheads="1"/>
          </p:cNvSpPr>
          <p:nvPr/>
        </p:nvSpPr>
        <p:spPr bwMode="auto">
          <a:xfrm>
            <a:off x="2300288" y="4141788"/>
            <a:ext cx="431800" cy="51911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800" b="1"/>
              <a:t>k</a:t>
            </a:r>
          </a:p>
        </p:txBody>
      </p:sp>
      <p:sp>
        <p:nvSpPr>
          <p:cNvPr id="214035" name="Text Box 19"/>
          <p:cNvSpPr txBox="1">
            <a:spLocks noChangeArrowheads="1"/>
          </p:cNvSpPr>
          <p:nvPr/>
        </p:nvSpPr>
        <p:spPr bwMode="auto">
          <a:xfrm>
            <a:off x="2889250" y="4217988"/>
            <a:ext cx="523875" cy="36671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b="1"/>
              <a:t>\0</a:t>
            </a:r>
          </a:p>
        </p:txBody>
      </p:sp>
      <p:sp>
        <p:nvSpPr>
          <p:cNvPr id="214036" name="Text Box 20"/>
          <p:cNvSpPr txBox="1">
            <a:spLocks noChangeArrowheads="1"/>
          </p:cNvSpPr>
          <p:nvPr/>
        </p:nvSpPr>
        <p:spPr bwMode="auto">
          <a:xfrm>
            <a:off x="5940425" y="4724400"/>
            <a:ext cx="3060700" cy="12922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40000"/>
              </a:lnSpc>
              <a:spcBef>
                <a:spcPct val="50000"/>
              </a:spcBef>
            </a:pPr>
            <a:endParaRPr lang="en-US" altLang="ja-JP" sz="2400">
              <a:latin typeface="Courier New" pitchFamily="49" charset="0"/>
            </a:endParaRPr>
          </a:p>
          <a:p>
            <a:pPr>
              <a:lnSpc>
                <a:spcPct val="40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$ ./test</a:t>
            </a:r>
            <a:endParaRPr lang="en-US" altLang="ja-JP" sz="2400" b="1">
              <a:latin typeface="Courier New" pitchFamily="49" charset="0"/>
            </a:endParaRPr>
          </a:p>
          <a:p>
            <a:pPr>
              <a:lnSpc>
                <a:spcPct val="40000"/>
              </a:lnSpc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</a:rPr>
              <a:t> book</a:t>
            </a:r>
            <a:r>
              <a:rPr lang="ja-JP" altLang="en-US" sz="2000" b="1">
                <a:latin typeface="Courier New" pitchFamily="49" charset="0"/>
              </a:rPr>
              <a:t>の長さは</a:t>
            </a:r>
            <a:r>
              <a:rPr lang="en-US" altLang="ja-JP" sz="2000" b="1">
                <a:latin typeface="Courier New" pitchFamily="49" charset="0"/>
              </a:rPr>
              <a:t>4</a:t>
            </a:r>
            <a:r>
              <a:rPr lang="ja-JP" altLang="en-US" sz="2000" b="1">
                <a:latin typeface="Courier New" pitchFamily="49" charset="0"/>
              </a:rPr>
              <a:t>です</a:t>
            </a:r>
            <a:endParaRPr lang="ja-JP" altLang="en-US" b="1">
              <a:latin typeface="Courier New" pitchFamily="49" charset="0"/>
            </a:endParaRPr>
          </a:p>
          <a:p>
            <a:pPr>
              <a:lnSpc>
                <a:spcPct val="40000"/>
              </a:lnSpc>
              <a:spcBef>
                <a:spcPct val="50000"/>
              </a:spcBef>
            </a:pPr>
            <a:r>
              <a:rPr lang="ja-JP" altLang="en-US" b="1">
                <a:latin typeface="Courier New" pitchFamily="49" charset="0"/>
              </a:rPr>
              <a:t> </a:t>
            </a:r>
            <a:r>
              <a:rPr lang="en-US" altLang="ja-JP" b="1">
                <a:latin typeface="Courier New" pitchFamily="49" charset="0"/>
              </a:rPr>
              <a:t>$</a:t>
            </a:r>
            <a:endParaRPr lang="en-US" altLang="ja-JP" sz="2000" b="1">
              <a:latin typeface="Courier New" pitchFamily="49" charset="0"/>
            </a:endParaRPr>
          </a:p>
          <a:p>
            <a:pPr>
              <a:lnSpc>
                <a:spcPct val="40000"/>
              </a:lnSpc>
              <a:spcBef>
                <a:spcPct val="50000"/>
              </a:spcBef>
            </a:pPr>
            <a:endParaRPr lang="en-US" altLang="ja-JP" sz="2000" b="1">
              <a:latin typeface="Courier New" pitchFamily="49" charset="0"/>
            </a:endParaRPr>
          </a:p>
        </p:txBody>
      </p:sp>
      <p:sp>
        <p:nvSpPr>
          <p:cNvPr id="214038" name="AutoShape 22"/>
          <p:cNvSpPr>
            <a:spLocks/>
          </p:cNvSpPr>
          <p:nvPr/>
        </p:nvSpPr>
        <p:spPr bwMode="auto">
          <a:xfrm>
            <a:off x="2159000" y="95250"/>
            <a:ext cx="3952875" cy="461963"/>
          </a:xfrm>
          <a:prstGeom prst="borderCallout1">
            <a:avLst>
              <a:gd name="adj1" fmla="val 24741"/>
              <a:gd name="adj2" fmla="val 101926"/>
              <a:gd name="adj3" fmla="val 428523"/>
              <a:gd name="adj4" fmla="val 12136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ja-JP" altLang="en-US"/>
              <a:t>文字列の長さを戻り値とする関数</a:t>
            </a:r>
          </a:p>
        </p:txBody>
      </p:sp>
    </p:spTree>
    <p:extLst>
      <p:ext uri="{BB962C8B-B14F-4D97-AF65-F5344CB8AC3E}">
        <p14:creationId xmlns:p14="http://schemas.microsoft.com/office/powerpoint/2010/main" val="98667804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B4346-271D-4BDF-905B-8BF5B4459C4C}" type="slidenum">
              <a:rPr lang="en-US" altLang="ja-JP"/>
              <a:pPr/>
              <a:t>87</a:t>
            </a:fld>
            <a:endParaRPr lang="en-US" altLang="ja-JP"/>
          </a:p>
        </p:txBody>
      </p:sp>
      <p:sp>
        <p:nvSpPr>
          <p:cNvPr id="265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atoi()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文字列として表されている数値を，整数型に変換する関数</a:t>
            </a:r>
          </a:p>
        </p:txBody>
      </p:sp>
    </p:spTree>
    <p:extLst>
      <p:ext uri="{BB962C8B-B14F-4D97-AF65-F5344CB8AC3E}">
        <p14:creationId xmlns:p14="http://schemas.microsoft.com/office/powerpoint/2010/main" val="24011445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0201A-3242-4B5B-8630-26A74A3CB8FD}" type="slidenum">
              <a:rPr lang="en-US" altLang="ja-JP"/>
              <a:pPr/>
              <a:t>88</a:t>
            </a:fld>
            <a:endParaRPr lang="en-US" altLang="ja-JP"/>
          </a:p>
        </p:txBody>
      </p:sp>
      <p:sp>
        <p:nvSpPr>
          <p:cNvPr id="211970" name="Text Box 2"/>
          <p:cNvSpPr txBox="1">
            <a:spLocks noChangeArrowheads="1"/>
          </p:cNvSpPr>
          <p:nvPr/>
        </p:nvSpPr>
        <p:spPr bwMode="auto">
          <a:xfrm>
            <a:off x="468313" y="476250"/>
            <a:ext cx="7489825" cy="4164013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#include &lt;stdio.h&gt;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solidFill>
                  <a:srgbClr val="FF0000"/>
                </a:solidFill>
                <a:latin typeface="Courier New" pitchFamily="49" charset="0"/>
              </a:rPr>
              <a:t>#include &lt;stdlib.h&gt;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int main(void)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{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  char s[80] = "15";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  int d;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endParaRPr lang="en-US" altLang="ja-JP" b="1">
              <a:latin typeface="Courier New" pitchFamily="49" charset="0"/>
            </a:endParaRP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  printf("s = %s\n", s);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  d = </a:t>
            </a:r>
            <a:r>
              <a:rPr lang="en-US" altLang="ja-JP" b="1">
                <a:solidFill>
                  <a:srgbClr val="FF0000"/>
                </a:solidFill>
                <a:latin typeface="Courier New" pitchFamily="49" charset="0"/>
              </a:rPr>
              <a:t>atoi</a:t>
            </a:r>
            <a:r>
              <a:rPr lang="en-US" altLang="ja-JP" b="1">
                <a:latin typeface="Courier New" pitchFamily="49" charset="0"/>
              </a:rPr>
              <a:t>(s);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  printf("d = %d\n", d);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  return 0;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}</a:t>
            </a:r>
            <a:endParaRPr lang="en-US" altLang="ja-JP">
              <a:latin typeface="Courier New" pitchFamily="49" charset="0"/>
            </a:endParaRPr>
          </a:p>
        </p:txBody>
      </p:sp>
      <p:graphicFrame>
        <p:nvGraphicFramePr>
          <p:cNvPr id="211971" name="Object 3"/>
          <p:cNvGraphicFramePr>
            <a:graphicFrameLocks noChangeAspect="1"/>
          </p:cNvGraphicFramePr>
          <p:nvPr/>
        </p:nvGraphicFramePr>
        <p:xfrm>
          <a:off x="4037013" y="4305300"/>
          <a:ext cx="4572000" cy="236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7" name="ビットマップ イメージ" r:id="rId3" imgW="2266667" imgH="1171429" progId="Paint.Picture">
                  <p:embed/>
                </p:oleObj>
              </mc:Choice>
              <mc:Fallback>
                <p:oleObj name="ビットマップ イメージ" r:id="rId3" imgW="2266667" imgH="1171429" progId="Paint.Picture">
                  <p:embed/>
                  <p:pic>
                    <p:nvPicPr>
                      <p:cNvPr id="21197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7013" y="4305300"/>
                        <a:ext cx="4572000" cy="236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1975" name="AutoShape 7"/>
          <p:cNvSpPr>
            <a:spLocks/>
          </p:cNvSpPr>
          <p:nvPr/>
        </p:nvSpPr>
        <p:spPr bwMode="auto">
          <a:xfrm>
            <a:off x="5780088" y="3073400"/>
            <a:ext cx="3005137" cy="438150"/>
          </a:xfrm>
          <a:prstGeom prst="borderCallout1">
            <a:avLst>
              <a:gd name="adj1" fmla="val 117394"/>
              <a:gd name="adj2" fmla="val 96194"/>
              <a:gd name="adj3" fmla="val 117394"/>
              <a:gd name="adj4" fmla="val -15515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ja-JP"/>
              <a:t>"15"</a:t>
            </a:r>
            <a:r>
              <a:rPr lang="ja-JP" altLang="en-US"/>
              <a:t>という文字列を出力</a:t>
            </a:r>
          </a:p>
        </p:txBody>
      </p:sp>
      <p:sp>
        <p:nvSpPr>
          <p:cNvPr id="211976" name="AutoShape 8"/>
          <p:cNvSpPr>
            <a:spLocks/>
          </p:cNvSpPr>
          <p:nvPr/>
        </p:nvSpPr>
        <p:spPr bwMode="auto">
          <a:xfrm>
            <a:off x="5738813" y="3765550"/>
            <a:ext cx="3005137" cy="438150"/>
          </a:xfrm>
          <a:prstGeom prst="borderCallout1">
            <a:avLst>
              <a:gd name="adj1" fmla="val 117394"/>
              <a:gd name="adj2" fmla="val 96194"/>
              <a:gd name="adj3" fmla="val 117394"/>
              <a:gd name="adj4" fmla="val -15382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ja-JP"/>
              <a:t>15</a:t>
            </a:r>
            <a:r>
              <a:rPr lang="ja-JP" altLang="en-US"/>
              <a:t>という数値を出力</a:t>
            </a:r>
          </a:p>
        </p:txBody>
      </p:sp>
      <p:pic>
        <p:nvPicPr>
          <p:cNvPr id="211978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525" y="87313"/>
            <a:ext cx="5264150" cy="852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1979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038" y="1408113"/>
            <a:ext cx="606425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1980" name="AutoShape 12"/>
          <p:cNvSpPr>
            <a:spLocks noChangeArrowheads="1"/>
          </p:cNvSpPr>
          <p:nvPr/>
        </p:nvSpPr>
        <p:spPr bwMode="auto">
          <a:xfrm>
            <a:off x="5694363" y="1117600"/>
            <a:ext cx="485775" cy="307975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ja-JP" altLang="en-US"/>
          </a:p>
        </p:txBody>
      </p:sp>
      <p:sp>
        <p:nvSpPr>
          <p:cNvPr id="211981" name="AutoShape 13"/>
          <p:cNvSpPr>
            <a:spLocks/>
          </p:cNvSpPr>
          <p:nvPr/>
        </p:nvSpPr>
        <p:spPr bwMode="auto">
          <a:xfrm>
            <a:off x="3113088" y="1147763"/>
            <a:ext cx="2062162" cy="731837"/>
          </a:xfrm>
          <a:prstGeom prst="borderCallout1">
            <a:avLst>
              <a:gd name="adj1" fmla="val 15620"/>
              <a:gd name="adj2" fmla="val -3694"/>
              <a:gd name="adj3" fmla="val -7375"/>
              <a:gd name="adj4" fmla="val -1994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ja-JP" sz="1400" b="1"/>
              <a:t>atoi</a:t>
            </a:r>
            <a:r>
              <a:rPr lang="ja-JP" altLang="en-US" sz="1400"/>
              <a:t>関数を使用するときは，</a:t>
            </a:r>
            <a:r>
              <a:rPr lang="en-US" altLang="ja-JP" sz="1400" b="1"/>
              <a:t>stdlib.h</a:t>
            </a:r>
            <a:r>
              <a:rPr lang="ja-JP" altLang="en-US" sz="1400"/>
              <a:t>をインクルードする</a:t>
            </a:r>
          </a:p>
        </p:txBody>
      </p:sp>
    </p:spTree>
    <p:extLst>
      <p:ext uri="{BB962C8B-B14F-4D97-AF65-F5344CB8AC3E}">
        <p14:creationId xmlns:p14="http://schemas.microsoft.com/office/powerpoint/2010/main" val="29148117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14A0C-F237-490D-BAFD-DF3C83407483}" type="slidenum">
              <a:rPr lang="en-US" altLang="ja-JP"/>
              <a:pPr/>
              <a:t>89</a:t>
            </a:fld>
            <a:endParaRPr lang="en-US" altLang="ja-JP"/>
          </a:p>
        </p:txBody>
      </p:sp>
      <p:sp>
        <p:nvSpPr>
          <p:cNvPr id="180228" name="Text Box 4"/>
          <p:cNvSpPr txBox="1">
            <a:spLocks noChangeArrowheads="1"/>
          </p:cNvSpPr>
          <p:nvPr/>
        </p:nvSpPr>
        <p:spPr bwMode="auto">
          <a:xfrm>
            <a:off x="679450" y="981075"/>
            <a:ext cx="7993063" cy="5478463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#include &lt;stdio.h&gt;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solidFill>
                  <a:srgbClr val="FF0000"/>
                </a:solidFill>
                <a:latin typeface="Courier New" pitchFamily="49" charset="0"/>
              </a:rPr>
              <a:t>#include &lt;string.h&gt;</a:t>
            </a:r>
            <a:endParaRPr lang="en-US" altLang="ja-JP" b="1">
              <a:latin typeface="Courier New" pitchFamily="49" charset="0"/>
            </a:endParaRPr>
          </a:p>
          <a:p>
            <a:pPr>
              <a:lnSpc>
                <a:spcPct val="75000"/>
              </a:lnSpc>
              <a:spcBef>
                <a:spcPct val="50000"/>
              </a:spcBef>
            </a:pPr>
            <a:endParaRPr lang="en-US" altLang="ja-JP" b="1">
              <a:latin typeface="Courier New" pitchFamily="49" charset="0"/>
            </a:endParaRP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int main(void)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{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char str1[80], str2[80];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int i;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endParaRPr lang="en-US" altLang="ja-JP" b="1">
              <a:latin typeface="Courier New" pitchFamily="49" charset="0"/>
            </a:endParaRP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printf("</a:t>
            </a:r>
            <a:r>
              <a:rPr lang="ja-JP" altLang="en-US" b="1">
                <a:latin typeface="Courier New" pitchFamily="49" charset="0"/>
              </a:rPr>
              <a:t>第</a:t>
            </a:r>
            <a:r>
              <a:rPr lang="en-US" altLang="ja-JP" b="1">
                <a:latin typeface="Courier New" pitchFamily="49" charset="0"/>
              </a:rPr>
              <a:t>1</a:t>
            </a:r>
            <a:r>
              <a:rPr lang="ja-JP" altLang="en-US" b="1">
                <a:latin typeface="Courier New" pitchFamily="49" charset="0"/>
              </a:rPr>
              <a:t>の文字列を入力してください</a:t>
            </a:r>
            <a:r>
              <a:rPr lang="en-US" altLang="ja-JP" b="1">
                <a:latin typeface="Courier New" pitchFamily="49" charset="0"/>
              </a:rPr>
              <a:t>: ");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gets(str1);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printf("</a:t>
            </a:r>
            <a:r>
              <a:rPr lang="ja-JP" altLang="en-US" b="1">
                <a:latin typeface="Courier New" pitchFamily="49" charset="0"/>
              </a:rPr>
              <a:t>第</a:t>
            </a:r>
            <a:r>
              <a:rPr lang="en-US" altLang="ja-JP" b="1">
                <a:latin typeface="Courier New" pitchFamily="49" charset="0"/>
              </a:rPr>
              <a:t>2</a:t>
            </a:r>
            <a:r>
              <a:rPr lang="ja-JP" altLang="en-US" b="1">
                <a:latin typeface="Courier New" pitchFamily="49" charset="0"/>
              </a:rPr>
              <a:t>の文字列を入力してください</a:t>
            </a:r>
            <a:r>
              <a:rPr lang="en-US" altLang="ja-JP" b="1">
                <a:latin typeface="Courier New" pitchFamily="49" charset="0"/>
              </a:rPr>
              <a:t>: ");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gets(str2);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endParaRPr lang="en-US" altLang="ja-JP" b="1">
              <a:latin typeface="Courier New" pitchFamily="49" charset="0"/>
            </a:endParaRP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/* </a:t>
            </a:r>
            <a:r>
              <a:rPr lang="ja-JP" altLang="en-US" b="1">
                <a:latin typeface="Courier New" pitchFamily="49" charset="0"/>
              </a:rPr>
              <a:t>文字列の長さを確認する *</a:t>
            </a:r>
            <a:r>
              <a:rPr lang="en-US" altLang="ja-JP" b="1">
                <a:latin typeface="Courier New" pitchFamily="49" charset="0"/>
              </a:rPr>
              <a:t>/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printf("%s </a:t>
            </a:r>
            <a:r>
              <a:rPr lang="ja-JP" altLang="en-US" b="1">
                <a:latin typeface="Courier New" pitchFamily="49" charset="0"/>
              </a:rPr>
              <a:t>は </a:t>
            </a:r>
            <a:r>
              <a:rPr lang="en-US" altLang="ja-JP" b="1">
                <a:latin typeface="Courier New" pitchFamily="49" charset="0"/>
              </a:rPr>
              <a:t>%d </a:t>
            </a:r>
            <a:r>
              <a:rPr lang="ja-JP" altLang="en-US" b="1">
                <a:latin typeface="Courier New" pitchFamily="49" charset="0"/>
              </a:rPr>
              <a:t>文字の長さです</a:t>
            </a:r>
            <a:r>
              <a:rPr lang="en-US" altLang="ja-JP" b="1">
                <a:latin typeface="Courier New" pitchFamily="49" charset="0"/>
              </a:rPr>
              <a:t>\n", str1, strlen(str1));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printf("%s </a:t>
            </a:r>
            <a:r>
              <a:rPr lang="ja-JP" altLang="en-US" b="1">
                <a:latin typeface="Courier New" pitchFamily="49" charset="0"/>
              </a:rPr>
              <a:t>は </a:t>
            </a:r>
            <a:r>
              <a:rPr lang="en-US" altLang="ja-JP" b="1">
                <a:latin typeface="Courier New" pitchFamily="49" charset="0"/>
              </a:rPr>
              <a:t>%d </a:t>
            </a:r>
            <a:r>
              <a:rPr lang="ja-JP" altLang="en-US" b="1">
                <a:latin typeface="Courier New" pitchFamily="49" charset="0"/>
              </a:rPr>
              <a:t>文字の長さです</a:t>
            </a:r>
            <a:r>
              <a:rPr lang="en-US" altLang="ja-JP" b="1">
                <a:latin typeface="Courier New" pitchFamily="49" charset="0"/>
              </a:rPr>
              <a:t>\n", str2, strlen(str2)); </a:t>
            </a:r>
          </a:p>
        </p:txBody>
      </p:sp>
      <p:sp>
        <p:nvSpPr>
          <p:cNvPr id="180230" name="AutoShape 6"/>
          <p:cNvSpPr>
            <a:spLocks/>
          </p:cNvSpPr>
          <p:nvPr/>
        </p:nvSpPr>
        <p:spPr bwMode="auto">
          <a:xfrm>
            <a:off x="5386388" y="819150"/>
            <a:ext cx="3614737" cy="698500"/>
          </a:xfrm>
          <a:prstGeom prst="borderCallout1">
            <a:avLst>
              <a:gd name="adj1" fmla="val 110907"/>
              <a:gd name="adj2" fmla="val 96838"/>
              <a:gd name="adj3" fmla="val 110907"/>
              <a:gd name="adj4" fmla="val -12898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ja-JP" altLang="en-US"/>
              <a:t>文字列を操作する関数を使用する場合，</a:t>
            </a:r>
            <a:r>
              <a:rPr lang="en-US" altLang="ja-JP"/>
              <a:t>string.h </a:t>
            </a:r>
            <a:r>
              <a:rPr lang="ja-JP" altLang="en-US"/>
              <a:t>をインクルードする</a:t>
            </a:r>
          </a:p>
        </p:txBody>
      </p:sp>
      <p:sp>
        <p:nvSpPr>
          <p:cNvPr id="180232" name="Text Box 8"/>
          <p:cNvSpPr txBox="1">
            <a:spLocks noChangeArrowheads="1"/>
          </p:cNvSpPr>
          <p:nvPr/>
        </p:nvSpPr>
        <p:spPr bwMode="auto">
          <a:xfrm>
            <a:off x="298450" y="392113"/>
            <a:ext cx="2363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ja-JP" altLang="en-US" sz="2400" b="1"/>
              <a:t>プログラムの例</a:t>
            </a:r>
          </a:p>
        </p:txBody>
      </p:sp>
      <p:sp>
        <p:nvSpPr>
          <p:cNvPr id="180233" name="Rectangle 9"/>
          <p:cNvSpPr>
            <a:spLocks noChangeArrowheads="1"/>
          </p:cNvSpPr>
          <p:nvPr/>
        </p:nvSpPr>
        <p:spPr bwMode="auto">
          <a:xfrm>
            <a:off x="3043238" y="615950"/>
            <a:ext cx="15287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1600" b="1">
                <a:latin typeface="Courier New" pitchFamily="49" charset="0"/>
              </a:rPr>
              <a:t>sample6-3.c</a:t>
            </a:r>
          </a:p>
        </p:txBody>
      </p:sp>
    </p:spTree>
    <p:extLst>
      <p:ext uri="{BB962C8B-B14F-4D97-AF65-F5344CB8AC3E}">
        <p14:creationId xmlns:p14="http://schemas.microsoft.com/office/powerpoint/2010/main" val="2804318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2D1AD-CC25-4973-AB9E-0486B66F9C1B}" type="slidenum">
              <a:rPr lang="en-US" altLang="ja-JP"/>
              <a:pPr/>
              <a:t>9</a:t>
            </a:fld>
            <a:endParaRPr lang="en-US" altLang="ja-JP"/>
          </a:p>
        </p:txBody>
      </p:sp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多次元配列</a:t>
            </a:r>
          </a:p>
        </p:txBody>
      </p:sp>
      <p:sp>
        <p:nvSpPr>
          <p:cNvPr id="154627" name="Text Box 3"/>
          <p:cNvSpPr txBox="1">
            <a:spLocks noChangeArrowheads="1"/>
          </p:cNvSpPr>
          <p:nvPr/>
        </p:nvSpPr>
        <p:spPr bwMode="auto">
          <a:xfrm>
            <a:off x="1404938" y="1882775"/>
            <a:ext cx="6334125" cy="309245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</a:rPr>
              <a:t>#include &lt;stdio.h&gt;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</a:rPr>
              <a:t>int main(void)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</a:rPr>
              <a:t>{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</a:rPr>
              <a:t>  int count[4][5];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endParaRPr lang="en-US" altLang="ja-JP">
              <a:latin typeface="Courier New" pitchFamily="49" charset="0"/>
            </a:endParaRP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</a:rPr>
              <a:t>  count[2][3] = 10;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</a:rPr>
              <a:t>  printf("count[2][3] = %d\n", count[2][3]);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</a:rPr>
              <a:t>  return 0;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>
                <a:latin typeface="Courier New" pitchFamily="49" charset="0"/>
              </a:rPr>
              <a:t>}</a:t>
            </a:r>
          </a:p>
        </p:txBody>
      </p:sp>
      <p:sp>
        <p:nvSpPr>
          <p:cNvPr id="154629" name="Text Box 5"/>
          <p:cNvSpPr txBox="1">
            <a:spLocks noChangeArrowheads="1"/>
          </p:cNvSpPr>
          <p:nvPr/>
        </p:nvSpPr>
        <p:spPr bwMode="auto">
          <a:xfrm>
            <a:off x="1003300" y="1476375"/>
            <a:ext cx="17414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dirty="0">
                <a:latin typeface="Courier New" pitchFamily="49" charset="0"/>
              </a:rPr>
              <a:t>sample4-2.c</a:t>
            </a:r>
          </a:p>
        </p:txBody>
      </p:sp>
    </p:spTree>
    <p:extLst>
      <p:ext uri="{BB962C8B-B14F-4D97-AF65-F5344CB8AC3E}">
        <p14:creationId xmlns:p14="http://schemas.microsoft.com/office/powerpoint/2010/main" val="22711852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98328-24CB-4553-9548-3D482C511AFF}" type="slidenum">
              <a:rPr lang="en-US" altLang="ja-JP"/>
              <a:pPr/>
              <a:t>90</a:t>
            </a:fld>
            <a:endParaRPr lang="en-US" altLang="ja-JP"/>
          </a:p>
        </p:txBody>
      </p:sp>
      <p:sp>
        <p:nvSpPr>
          <p:cNvPr id="195588" name="Text Box 4"/>
          <p:cNvSpPr txBox="1">
            <a:spLocks noChangeArrowheads="1"/>
          </p:cNvSpPr>
          <p:nvPr/>
        </p:nvSpPr>
        <p:spPr bwMode="auto">
          <a:xfrm>
            <a:off x="1720850" y="1549400"/>
            <a:ext cx="5700713" cy="37592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</a:rPr>
              <a:t>$ ./sample6-3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ja-JP" altLang="en-US" sz="2000" b="1">
                <a:solidFill>
                  <a:srgbClr val="FF0000"/>
                </a:solidFill>
                <a:latin typeface="Courier New" pitchFamily="49" charset="0"/>
              </a:rPr>
              <a:t>第</a:t>
            </a:r>
            <a:r>
              <a:rPr lang="en-US" altLang="ja-JP" sz="2000" b="1">
                <a:solidFill>
                  <a:srgbClr val="FF0000"/>
                </a:solidFill>
                <a:latin typeface="Courier New" pitchFamily="49" charset="0"/>
              </a:rPr>
              <a:t>1</a:t>
            </a:r>
            <a:r>
              <a:rPr lang="ja-JP" altLang="en-US" sz="2000" b="1">
                <a:solidFill>
                  <a:srgbClr val="FF0000"/>
                </a:solidFill>
                <a:latin typeface="Courier New" pitchFamily="49" charset="0"/>
              </a:rPr>
              <a:t>の文字列を入力してください</a:t>
            </a:r>
            <a:r>
              <a:rPr lang="en-US" altLang="ja-JP" sz="2000" b="1">
                <a:solidFill>
                  <a:srgbClr val="FF0000"/>
                </a:solidFill>
                <a:latin typeface="Courier New" pitchFamily="49" charset="0"/>
              </a:rPr>
              <a:t>: </a:t>
            </a:r>
            <a:r>
              <a:rPr lang="en-US" altLang="ja-JP" sz="2000" b="1" u="sng">
                <a:solidFill>
                  <a:srgbClr val="0033CC"/>
                </a:solidFill>
                <a:latin typeface="Courier New" pitchFamily="49" charset="0"/>
              </a:rPr>
              <a:t>abcde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ja-JP" altLang="en-US" sz="2000" b="1">
                <a:solidFill>
                  <a:srgbClr val="FF0000"/>
                </a:solidFill>
                <a:latin typeface="Courier New" pitchFamily="49" charset="0"/>
              </a:rPr>
              <a:t>第</a:t>
            </a:r>
            <a:r>
              <a:rPr lang="en-US" altLang="ja-JP" sz="2000" b="1">
                <a:solidFill>
                  <a:srgbClr val="FF0000"/>
                </a:solidFill>
                <a:latin typeface="Courier New" pitchFamily="49" charset="0"/>
              </a:rPr>
              <a:t>2</a:t>
            </a:r>
            <a:r>
              <a:rPr lang="ja-JP" altLang="en-US" sz="2000" b="1">
                <a:solidFill>
                  <a:srgbClr val="FF0000"/>
                </a:solidFill>
                <a:latin typeface="Courier New" pitchFamily="49" charset="0"/>
              </a:rPr>
              <a:t>の文字列を入力してください</a:t>
            </a:r>
            <a:r>
              <a:rPr lang="en-US" altLang="ja-JP" sz="2000" b="1">
                <a:solidFill>
                  <a:srgbClr val="FF0000"/>
                </a:solidFill>
                <a:latin typeface="Courier New" pitchFamily="49" charset="0"/>
              </a:rPr>
              <a:t>: </a:t>
            </a:r>
            <a:r>
              <a:rPr lang="en-US" altLang="ja-JP" sz="2000" b="1" u="sng">
                <a:solidFill>
                  <a:srgbClr val="0033CC"/>
                </a:solidFill>
                <a:latin typeface="Courier New" pitchFamily="49" charset="0"/>
              </a:rPr>
              <a:t>xyz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b="1">
                <a:solidFill>
                  <a:srgbClr val="FF0000"/>
                </a:solidFill>
                <a:latin typeface="Courier New" pitchFamily="49" charset="0"/>
              </a:rPr>
              <a:t>abcde </a:t>
            </a:r>
            <a:r>
              <a:rPr lang="ja-JP" altLang="en-US" sz="2000" b="1">
                <a:solidFill>
                  <a:srgbClr val="FF0000"/>
                </a:solidFill>
                <a:latin typeface="Courier New" pitchFamily="49" charset="0"/>
              </a:rPr>
              <a:t>は </a:t>
            </a:r>
            <a:r>
              <a:rPr lang="en-US" altLang="ja-JP" sz="2000" b="1">
                <a:solidFill>
                  <a:srgbClr val="FF0000"/>
                </a:solidFill>
                <a:latin typeface="Courier New" pitchFamily="49" charset="0"/>
              </a:rPr>
              <a:t>5 </a:t>
            </a:r>
            <a:r>
              <a:rPr lang="ja-JP" altLang="en-US" sz="2000" b="1">
                <a:solidFill>
                  <a:srgbClr val="FF0000"/>
                </a:solidFill>
                <a:latin typeface="Courier New" pitchFamily="49" charset="0"/>
              </a:rPr>
              <a:t>文字の長さです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b="1">
                <a:solidFill>
                  <a:srgbClr val="FF0000"/>
                </a:solidFill>
                <a:latin typeface="Courier New" pitchFamily="49" charset="0"/>
              </a:rPr>
              <a:t>xyz </a:t>
            </a:r>
            <a:r>
              <a:rPr lang="ja-JP" altLang="en-US" sz="2000" b="1">
                <a:solidFill>
                  <a:srgbClr val="FF0000"/>
                </a:solidFill>
                <a:latin typeface="Courier New" pitchFamily="49" charset="0"/>
              </a:rPr>
              <a:t>は </a:t>
            </a:r>
            <a:r>
              <a:rPr lang="en-US" altLang="ja-JP" sz="2000" b="1">
                <a:solidFill>
                  <a:srgbClr val="FF0000"/>
                </a:solidFill>
                <a:latin typeface="Courier New" pitchFamily="49" charset="0"/>
              </a:rPr>
              <a:t>3</a:t>
            </a:r>
            <a:r>
              <a:rPr lang="ja-JP" altLang="en-US" sz="2000" b="1">
                <a:solidFill>
                  <a:srgbClr val="FF0000"/>
                </a:solidFill>
                <a:latin typeface="Courier New" pitchFamily="49" charset="0"/>
              </a:rPr>
              <a:t>文字の長さです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</a:rPr>
              <a:t>abcde </a:t>
            </a:r>
            <a:r>
              <a:rPr lang="ja-JP" altLang="en-US" sz="2000" b="1">
                <a:latin typeface="Courier New" pitchFamily="49" charset="0"/>
              </a:rPr>
              <a:t>は </a:t>
            </a:r>
            <a:r>
              <a:rPr lang="en-US" altLang="ja-JP" sz="2000" b="1">
                <a:latin typeface="Courier New" pitchFamily="49" charset="0"/>
              </a:rPr>
              <a:t>xyz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ja-JP" altLang="en-US" sz="2000" b="1">
                <a:latin typeface="Courier New" pitchFamily="49" charset="0"/>
              </a:rPr>
              <a:t>より小さい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</a:rPr>
              <a:t>abcdexyz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</a:rPr>
              <a:t>xyz xyz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</a:rPr>
              <a:t>$</a:t>
            </a:r>
          </a:p>
        </p:txBody>
      </p:sp>
      <p:sp>
        <p:nvSpPr>
          <p:cNvPr id="195589" name="AutoShape 5"/>
          <p:cNvSpPr>
            <a:spLocks/>
          </p:cNvSpPr>
          <p:nvPr/>
        </p:nvSpPr>
        <p:spPr bwMode="auto">
          <a:xfrm>
            <a:off x="938213" y="388938"/>
            <a:ext cx="3570287" cy="625475"/>
          </a:xfrm>
          <a:prstGeom prst="borderCallout1">
            <a:avLst>
              <a:gd name="adj1" fmla="val 18273"/>
              <a:gd name="adj2" fmla="val 102134"/>
              <a:gd name="adj3" fmla="val 232995"/>
              <a:gd name="adj4" fmla="val 13583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kumimoji="0" lang="ja-JP" altLang="en-US" b="1">
                <a:latin typeface="Courier New" pitchFamily="49" charset="0"/>
              </a:rPr>
              <a:t>キーボードから入力</a:t>
            </a:r>
            <a:r>
              <a:rPr kumimoji="0" lang="en-US" altLang="ja-JP" b="1">
                <a:latin typeface="Courier New" pitchFamily="49" charset="0"/>
              </a:rPr>
              <a:t>(</a:t>
            </a:r>
            <a:r>
              <a:rPr kumimoji="0" lang="ja-JP" altLang="en-US" b="1">
                <a:latin typeface="Courier New" pitchFamily="49" charset="0"/>
              </a:rPr>
              <a:t>最後に</a:t>
            </a:r>
            <a:r>
              <a:rPr kumimoji="0" lang="en-US" altLang="ja-JP" b="1">
                <a:latin typeface="Courier New" pitchFamily="49" charset="0"/>
              </a:rPr>
              <a:t>Enter</a:t>
            </a:r>
            <a:r>
              <a:rPr kumimoji="0" lang="ja-JP" altLang="en-US" b="1">
                <a:latin typeface="Courier New" pitchFamily="49" charset="0"/>
              </a:rPr>
              <a:t>キーを押す</a:t>
            </a:r>
            <a:r>
              <a:rPr kumimoji="0" lang="en-US" altLang="ja-JP" b="1">
                <a:latin typeface="Courier New" pitchFamily="49" charset="0"/>
              </a:rPr>
              <a:t>)</a:t>
            </a:r>
          </a:p>
          <a:p>
            <a:pPr algn="ctr"/>
            <a:endParaRPr lang="en-US" altLang="ja-JP"/>
          </a:p>
        </p:txBody>
      </p:sp>
      <p:sp>
        <p:nvSpPr>
          <p:cNvPr id="195590" name="Line 6"/>
          <p:cNvSpPr>
            <a:spLocks noChangeShapeType="1"/>
          </p:cNvSpPr>
          <p:nvPr/>
        </p:nvSpPr>
        <p:spPr bwMode="auto">
          <a:xfrm>
            <a:off x="4572000" y="609600"/>
            <a:ext cx="1020763" cy="1706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6289788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5C233-5CE6-40D8-899C-9E8456128D24}" type="slidenum">
              <a:rPr lang="en-US" altLang="ja-JP"/>
              <a:pPr/>
              <a:t>91</a:t>
            </a:fld>
            <a:endParaRPr lang="en-US" altLang="ja-JP"/>
          </a:p>
        </p:txBody>
      </p:sp>
      <p:sp>
        <p:nvSpPr>
          <p:cNvPr id="194562" name="Text Box 2"/>
          <p:cNvSpPr txBox="1">
            <a:spLocks noChangeArrowheads="1"/>
          </p:cNvSpPr>
          <p:nvPr/>
        </p:nvSpPr>
        <p:spPr bwMode="auto">
          <a:xfrm>
            <a:off x="539750" y="2060575"/>
            <a:ext cx="7993063" cy="27193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/* </a:t>
            </a:r>
            <a:r>
              <a:rPr lang="ja-JP" altLang="en-US" b="1">
                <a:latin typeface="Courier New" pitchFamily="49" charset="0"/>
              </a:rPr>
              <a:t>文字列を比較する *</a:t>
            </a:r>
            <a:r>
              <a:rPr lang="en-US" altLang="ja-JP" b="1">
                <a:latin typeface="Courier New" pitchFamily="49" charset="0"/>
              </a:rPr>
              <a:t>/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i = strcmp(str1, str2);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if (!i)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    printf(" </a:t>
            </a:r>
            <a:r>
              <a:rPr lang="ja-JP" altLang="en-US" b="1">
                <a:latin typeface="Courier New" pitchFamily="49" charset="0"/>
              </a:rPr>
              <a:t>文字列が等しい．</a:t>
            </a:r>
            <a:r>
              <a:rPr lang="en-US" altLang="ja-JP" b="1">
                <a:latin typeface="Courier New" pitchFamily="49" charset="0"/>
              </a:rPr>
              <a:t>\n");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else if (i &lt; 0)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    printf("%s </a:t>
            </a:r>
            <a:r>
              <a:rPr lang="ja-JP" altLang="en-US" b="1">
                <a:latin typeface="Courier New" pitchFamily="49" charset="0"/>
              </a:rPr>
              <a:t>は </a:t>
            </a:r>
            <a:r>
              <a:rPr lang="en-US" altLang="ja-JP" b="1">
                <a:latin typeface="Courier New" pitchFamily="49" charset="0"/>
              </a:rPr>
              <a:t>%s\n</a:t>
            </a:r>
            <a:r>
              <a:rPr lang="ja-JP" altLang="en-US" b="1">
                <a:latin typeface="Courier New" pitchFamily="49" charset="0"/>
              </a:rPr>
              <a:t>より小さい</a:t>
            </a:r>
            <a:r>
              <a:rPr lang="en-US" altLang="ja-JP" b="1">
                <a:latin typeface="Courier New" pitchFamily="49" charset="0"/>
              </a:rPr>
              <a:t>\n", str1, str2);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else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    printf("%s </a:t>
            </a:r>
            <a:r>
              <a:rPr lang="ja-JP" altLang="en-US" b="1">
                <a:latin typeface="Courier New" pitchFamily="49" charset="0"/>
              </a:rPr>
              <a:t>は </a:t>
            </a:r>
            <a:r>
              <a:rPr lang="en-US" altLang="ja-JP" b="1">
                <a:latin typeface="Courier New" pitchFamily="49" charset="0"/>
              </a:rPr>
              <a:t>%s\n</a:t>
            </a:r>
            <a:r>
              <a:rPr lang="ja-JP" altLang="en-US" b="1">
                <a:latin typeface="Courier New" pitchFamily="49" charset="0"/>
              </a:rPr>
              <a:t>より大きい</a:t>
            </a:r>
            <a:r>
              <a:rPr lang="en-US" altLang="ja-JP" b="1">
                <a:latin typeface="Courier New" pitchFamily="49" charset="0"/>
              </a:rPr>
              <a:t>\n", str1, str2); </a:t>
            </a:r>
          </a:p>
        </p:txBody>
      </p:sp>
      <p:sp>
        <p:nvSpPr>
          <p:cNvPr id="194564" name="Text Box 4"/>
          <p:cNvSpPr txBox="1">
            <a:spLocks noChangeArrowheads="1"/>
          </p:cNvSpPr>
          <p:nvPr/>
        </p:nvSpPr>
        <p:spPr bwMode="auto">
          <a:xfrm>
            <a:off x="298450" y="392113"/>
            <a:ext cx="3262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ja-JP" altLang="en-US" sz="2400" b="1"/>
              <a:t>プログラムの例</a:t>
            </a:r>
            <a:r>
              <a:rPr lang="en-US" altLang="ja-JP" sz="2400" b="1"/>
              <a:t>(</a:t>
            </a:r>
            <a:r>
              <a:rPr lang="ja-JP" altLang="en-US" sz="2400" b="1"/>
              <a:t>続き</a:t>
            </a:r>
            <a:r>
              <a:rPr lang="en-US" altLang="ja-JP" sz="2400" b="1"/>
              <a:t>1)</a:t>
            </a:r>
          </a:p>
        </p:txBody>
      </p:sp>
      <p:sp>
        <p:nvSpPr>
          <p:cNvPr id="194565" name="Rectangle 5"/>
          <p:cNvSpPr>
            <a:spLocks noChangeArrowheads="1"/>
          </p:cNvSpPr>
          <p:nvPr/>
        </p:nvSpPr>
        <p:spPr bwMode="auto">
          <a:xfrm>
            <a:off x="514350" y="1728788"/>
            <a:ext cx="26114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1600" b="1">
                <a:latin typeface="Courier New" pitchFamily="49" charset="0"/>
              </a:rPr>
              <a:t>sample6-3.c (</a:t>
            </a:r>
            <a:r>
              <a:rPr lang="ja-JP" altLang="en-US" sz="1600" b="1">
                <a:latin typeface="Courier New" pitchFamily="49" charset="0"/>
              </a:rPr>
              <a:t>続き</a:t>
            </a:r>
            <a:r>
              <a:rPr lang="en-US" altLang="ja-JP" sz="1600" b="1">
                <a:latin typeface="Courier New" pitchFamily="49" charset="0"/>
              </a:rPr>
              <a:t>)</a:t>
            </a:r>
          </a:p>
        </p:txBody>
      </p:sp>
      <p:sp>
        <p:nvSpPr>
          <p:cNvPr id="194566" name="AutoShape 6"/>
          <p:cNvSpPr>
            <a:spLocks/>
          </p:cNvSpPr>
          <p:nvPr/>
        </p:nvSpPr>
        <p:spPr bwMode="auto">
          <a:xfrm>
            <a:off x="4232275" y="557213"/>
            <a:ext cx="2489200" cy="1204912"/>
          </a:xfrm>
          <a:prstGeom prst="borderCallout1">
            <a:avLst>
              <a:gd name="adj1" fmla="val 9486"/>
              <a:gd name="adj2" fmla="val -3060"/>
              <a:gd name="adj3" fmla="val 181556"/>
              <a:gd name="adj4" fmla="val -10523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ja-JP" b="1">
                <a:solidFill>
                  <a:srgbClr val="FF0000"/>
                </a:solidFill>
                <a:latin typeface="Courier New" pitchFamily="49" charset="0"/>
              </a:rPr>
              <a:t>  if (!i)</a:t>
            </a:r>
            <a:br>
              <a:rPr lang="en-US" altLang="ja-JP" b="1">
                <a:latin typeface="Courier New" pitchFamily="49" charset="0"/>
              </a:rPr>
            </a:br>
            <a:r>
              <a:rPr lang="ja-JP" altLang="en-US" b="1">
                <a:latin typeface="Courier New" pitchFamily="49" charset="0"/>
              </a:rPr>
              <a:t>とは</a:t>
            </a:r>
          </a:p>
          <a:p>
            <a:r>
              <a:rPr lang="ja-JP" altLang="en-US" b="1">
                <a:latin typeface="Courier New" pitchFamily="49" charset="0"/>
              </a:rPr>
              <a:t>  </a:t>
            </a:r>
            <a:r>
              <a:rPr lang="en-US" altLang="ja-JP" b="1">
                <a:solidFill>
                  <a:srgbClr val="FF0000"/>
                </a:solidFill>
                <a:latin typeface="Courier New" pitchFamily="49" charset="0"/>
              </a:rPr>
              <a:t>if (i == 0)</a:t>
            </a:r>
          </a:p>
          <a:p>
            <a:r>
              <a:rPr kumimoji="0" lang="ja-JP" altLang="en-US" b="1">
                <a:latin typeface="Courier New" pitchFamily="49" charset="0"/>
              </a:rPr>
              <a:t>と同一．</a:t>
            </a:r>
          </a:p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30682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98534-F0A4-4698-B9EE-93E4EE5A4CF3}" type="slidenum">
              <a:rPr lang="en-US" altLang="ja-JP"/>
              <a:pPr/>
              <a:t>92</a:t>
            </a:fld>
            <a:endParaRPr lang="en-US" altLang="ja-JP"/>
          </a:p>
        </p:txBody>
      </p:sp>
      <p:sp>
        <p:nvSpPr>
          <p:cNvPr id="196613" name="Text Box 5"/>
          <p:cNvSpPr txBox="1">
            <a:spLocks noChangeArrowheads="1"/>
          </p:cNvSpPr>
          <p:nvPr/>
        </p:nvSpPr>
        <p:spPr bwMode="auto">
          <a:xfrm>
            <a:off x="1720850" y="1549400"/>
            <a:ext cx="5700713" cy="37592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</a:rPr>
              <a:t>$ ./sample6-3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ja-JP" altLang="en-US" sz="2000" b="1">
                <a:latin typeface="Courier New" pitchFamily="49" charset="0"/>
              </a:rPr>
              <a:t>第</a:t>
            </a:r>
            <a:r>
              <a:rPr lang="en-US" altLang="ja-JP" sz="2000" b="1">
                <a:latin typeface="Courier New" pitchFamily="49" charset="0"/>
              </a:rPr>
              <a:t>1</a:t>
            </a:r>
            <a:r>
              <a:rPr lang="ja-JP" altLang="en-US" sz="2000" b="1">
                <a:latin typeface="Courier New" pitchFamily="49" charset="0"/>
              </a:rPr>
              <a:t>の文字列を入力してください</a:t>
            </a:r>
            <a:r>
              <a:rPr lang="en-US" altLang="ja-JP" sz="2000" b="1">
                <a:latin typeface="Courier New" pitchFamily="49" charset="0"/>
              </a:rPr>
              <a:t>: </a:t>
            </a:r>
            <a:r>
              <a:rPr lang="en-US" altLang="ja-JP" sz="2000" b="1" u="sng">
                <a:latin typeface="Courier New" pitchFamily="49" charset="0"/>
              </a:rPr>
              <a:t>abcde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ja-JP" altLang="en-US" sz="2000" b="1">
                <a:latin typeface="Courier New" pitchFamily="49" charset="0"/>
              </a:rPr>
              <a:t>第</a:t>
            </a:r>
            <a:r>
              <a:rPr lang="en-US" altLang="ja-JP" sz="2000" b="1">
                <a:latin typeface="Courier New" pitchFamily="49" charset="0"/>
              </a:rPr>
              <a:t>2</a:t>
            </a:r>
            <a:r>
              <a:rPr lang="ja-JP" altLang="en-US" sz="2000" b="1">
                <a:latin typeface="Courier New" pitchFamily="49" charset="0"/>
              </a:rPr>
              <a:t>の文字列を入力してください</a:t>
            </a:r>
            <a:r>
              <a:rPr lang="en-US" altLang="ja-JP" sz="2000" b="1">
                <a:latin typeface="Courier New" pitchFamily="49" charset="0"/>
              </a:rPr>
              <a:t>: </a:t>
            </a:r>
            <a:r>
              <a:rPr lang="en-US" altLang="ja-JP" sz="2000" b="1" u="sng">
                <a:latin typeface="Courier New" pitchFamily="49" charset="0"/>
              </a:rPr>
              <a:t>xyz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</a:rPr>
              <a:t>abcde </a:t>
            </a:r>
            <a:r>
              <a:rPr lang="ja-JP" altLang="en-US" sz="2000" b="1">
                <a:latin typeface="Courier New" pitchFamily="49" charset="0"/>
              </a:rPr>
              <a:t>は </a:t>
            </a:r>
            <a:r>
              <a:rPr lang="en-US" altLang="ja-JP" sz="2000" b="1">
                <a:latin typeface="Courier New" pitchFamily="49" charset="0"/>
              </a:rPr>
              <a:t>5 </a:t>
            </a:r>
            <a:r>
              <a:rPr lang="ja-JP" altLang="en-US" sz="2000" b="1">
                <a:latin typeface="Courier New" pitchFamily="49" charset="0"/>
              </a:rPr>
              <a:t>文字の長さです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</a:rPr>
              <a:t>xyz </a:t>
            </a:r>
            <a:r>
              <a:rPr lang="ja-JP" altLang="en-US" sz="2000" b="1">
                <a:latin typeface="Courier New" pitchFamily="49" charset="0"/>
              </a:rPr>
              <a:t>は </a:t>
            </a:r>
            <a:r>
              <a:rPr lang="en-US" altLang="ja-JP" sz="2000" b="1">
                <a:latin typeface="Courier New" pitchFamily="49" charset="0"/>
              </a:rPr>
              <a:t>3</a:t>
            </a:r>
            <a:r>
              <a:rPr lang="ja-JP" altLang="en-US" sz="2000" b="1">
                <a:latin typeface="Courier New" pitchFamily="49" charset="0"/>
              </a:rPr>
              <a:t>文字の長さです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b="1">
                <a:solidFill>
                  <a:srgbClr val="FF0000"/>
                </a:solidFill>
                <a:latin typeface="Courier New" pitchFamily="49" charset="0"/>
              </a:rPr>
              <a:t>abcde </a:t>
            </a:r>
            <a:r>
              <a:rPr lang="ja-JP" altLang="en-US" sz="2000" b="1">
                <a:solidFill>
                  <a:srgbClr val="FF0000"/>
                </a:solidFill>
                <a:latin typeface="Courier New" pitchFamily="49" charset="0"/>
              </a:rPr>
              <a:t>は </a:t>
            </a:r>
            <a:r>
              <a:rPr lang="en-US" altLang="ja-JP" sz="2000" b="1">
                <a:solidFill>
                  <a:srgbClr val="FF0000"/>
                </a:solidFill>
                <a:latin typeface="Courier New" pitchFamily="49" charset="0"/>
              </a:rPr>
              <a:t>xyz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ja-JP" altLang="en-US" sz="2000" b="1">
                <a:solidFill>
                  <a:srgbClr val="FF0000"/>
                </a:solidFill>
                <a:latin typeface="Courier New" pitchFamily="49" charset="0"/>
              </a:rPr>
              <a:t>より小さい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</a:rPr>
              <a:t>abcdexyz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</a:rPr>
              <a:t>xyz xyz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217597009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61DA3-0736-483F-BA10-7FDA57C8504E}" type="slidenum">
              <a:rPr lang="en-US" altLang="ja-JP"/>
              <a:pPr/>
              <a:t>93</a:t>
            </a:fld>
            <a:endParaRPr lang="en-US" altLang="ja-JP"/>
          </a:p>
        </p:txBody>
      </p:sp>
      <p:sp>
        <p:nvSpPr>
          <p:cNvPr id="179204" name="Text Box 4"/>
          <p:cNvSpPr txBox="1">
            <a:spLocks noChangeArrowheads="1"/>
          </p:cNvSpPr>
          <p:nvPr/>
        </p:nvSpPr>
        <p:spPr bwMode="auto">
          <a:xfrm>
            <a:off x="882650" y="1528763"/>
            <a:ext cx="7489825" cy="4097337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/* </a:t>
            </a:r>
            <a:r>
              <a:rPr lang="ja-JP" altLang="en-US" b="1">
                <a:latin typeface="Courier New" pitchFamily="49" charset="0"/>
              </a:rPr>
              <a:t>十分なスペースがあれば，</a:t>
            </a:r>
            <a:r>
              <a:rPr lang="en-US" altLang="ja-JP" b="1">
                <a:latin typeface="Courier New" pitchFamily="49" charset="0"/>
              </a:rPr>
              <a:t>str2 </a:t>
            </a:r>
            <a:r>
              <a:rPr lang="ja-JP" altLang="en-US" b="1">
                <a:latin typeface="Courier New" pitchFamily="49" charset="0"/>
              </a:rPr>
              <a:t>を </a:t>
            </a:r>
            <a:r>
              <a:rPr lang="en-US" altLang="ja-JP" b="1">
                <a:latin typeface="Courier New" pitchFamily="49" charset="0"/>
              </a:rPr>
              <a:t>str1 </a:t>
            </a:r>
            <a:r>
              <a:rPr lang="ja-JP" altLang="en-US" b="1">
                <a:latin typeface="Courier New" pitchFamily="49" charset="0"/>
              </a:rPr>
              <a:t>の最後に連結する *</a:t>
            </a:r>
            <a:r>
              <a:rPr lang="en-US" altLang="ja-JP" b="1">
                <a:latin typeface="Courier New" pitchFamily="49" charset="0"/>
              </a:rPr>
              <a:t>/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if (strlen(str1) + strlen(str2) &lt; 80) {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  strcat(str1, str2);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  printf("%s\n", str1);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}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endParaRPr lang="en-US" altLang="ja-JP" b="1">
              <a:latin typeface="Courier New" pitchFamily="49" charset="0"/>
            </a:endParaRP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/* str2 </a:t>
            </a:r>
            <a:r>
              <a:rPr lang="ja-JP" altLang="en-US" b="1">
                <a:latin typeface="Courier New" pitchFamily="49" charset="0"/>
              </a:rPr>
              <a:t>を </a:t>
            </a:r>
            <a:r>
              <a:rPr lang="en-US" altLang="ja-JP" b="1">
                <a:latin typeface="Courier New" pitchFamily="49" charset="0"/>
              </a:rPr>
              <a:t>str1 </a:t>
            </a:r>
            <a:r>
              <a:rPr lang="ja-JP" altLang="en-US" b="1">
                <a:latin typeface="Courier New" pitchFamily="49" charset="0"/>
              </a:rPr>
              <a:t>にコピーする *</a:t>
            </a:r>
            <a:r>
              <a:rPr lang="en-US" altLang="ja-JP" b="1">
                <a:latin typeface="Courier New" pitchFamily="49" charset="0"/>
              </a:rPr>
              <a:t>/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strcpy(str1, str2);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printf("%s %s\n", str1, str2);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endParaRPr lang="en-US" altLang="ja-JP" b="1">
              <a:latin typeface="Courier New" pitchFamily="49" charset="0"/>
            </a:endParaRP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  return 0;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}</a:t>
            </a:r>
          </a:p>
        </p:txBody>
      </p:sp>
      <p:sp>
        <p:nvSpPr>
          <p:cNvPr id="179205" name="Text Box 5"/>
          <p:cNvSpPr txBox="1">
            <a:spLocks noChangeArrowheads="1"/>
          </p:cNvSpPr>
          <p:nvPr/>
        </p:nvSpPr>
        <p:spPr bwMode="auto">
          <a:xfrm>
            <a:off x="298450" y="392113"/>
            <a:ext cx="3262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ja-JP" altLang="en-US" sz="2400" b="1"/>
              <a:t>プログラムの例</a:t>
            </a:r>
            <a:r>
              <a:rPr lang="en-US" altLang="ja-JP" sz="2400" b="1"/>
              <a:t>(</a:t>
            </a:r>
            <a:r>
              <a:rPr lang="ja-JP" altLang="en-US" sz="2400" b="1"/>
              <a:t>続き</a:t>
            </a:r>
            <a:r>
              <a:rPr lang="en-US" altLang="ja-JP" sz="2400" b="1"/>
              <a:t>2)</a:t>
            </a:r>
          </a:p>
        </p:txBody>
      </p:sp>
      <p:sp>
        <p:nvSpPr>
          <p:cNvPr id="179206" name="Rectangle 6"/>
          <p:cNvSpPr>
            <a:spLocks noChangeArrowheads="1"/>
          </p:cNvSpPr>
          <p:nvPr/>
        </p:nvSpPr>
        <p:spPr bwMode="auto">
          <a:xfrm>
            <a:off x="849313" y="1119188"/>
            <a:ext cx="261143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1600" b="1">
                <a:latin typeface="Courier New" pitchFamily="49" charset="0"/>
              </a:rPr>
              <a:t>sample6-3.c (</a:t>
            </a:r>
            <a:r>
              <a:rPr lang="ja-JP" altLang="en-US" sz="1600" b="1">
                <a:latin typeface="Courier New" pitchFamily="49" charset="0"/>
              </a:rPr>
              <a:t>続き</a:t>
            </a:r>
            <a:r>
              <a:rPr lang="en-US" altLang="ja-JP" sz="1600" b="1">
                <a:latin typeface="Courier New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206149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D94D5-1D40-4757-9FD5-457DBCA55D18}" type="slidenum">
              <a:rPr lang="en-US" altLang="ja-JP"/>
              <a:pPr/>
              <a:t>94</a:t>
            </a:fld>
            <a:endParaRPr lang="en-US" altLang="ja-JP"/>
          </a:p>
        </p:txBody>
      </p:sp>
      <p:sp>
        <p:nvSpPr>
          <p:cNvPr id="181256" name="Text Box 8"/>
          <p:cNvSpPr txBox="1">
            <a:spLocks noChangeArrowheads="1"/>
          </p:cNvSpPr>
          <p:nvPr/>
        </p:nvSpPr>
        <p:spPr bwMode="auto">
          <a:xfrm>
            <a:off x="1720850" y="1549400"/>
            <a:ext cx="5700713" cy="37592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</a:rPr>
              <a:t>$ ./sample6-3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ja-JP" altLang="en-US" sz="2000" b="1">
                <a:latin typeface="Courier New" pitchFamily="49" charset="0"/>
              </a:rPr>
              <a:t>第</a:t>
            </a:r>
            <a:r>
              <a:rPr lang="en-US" altLang="ja-JP" sz="2000" b="1">
                <a:latin typeface="Courier New" pitchFamily="49" charset="0"/>
              </a:rPr>
              <a:t>1</a:t>
            </a:r>
            <a:r>
              <a:rPr lang="ja-JP" altLang="en-US" sz="2000" b="1">
                <a:latin typeface="Courier New" pitchFamily="49" charset="0"/>
              </a:rPr>
              <a:t>の文字列を入力してください</a:t>
            </a:r>
            <a:r>
              <a:rPr lang="en-US" altLang="ja-JP" sz="2000" b="1">
                <a:latin typeface="Courier New" pitchFamily="49" charset="0"/>
              </a:rPr>
              <a:t>: </a:t>
            </a:r>
            <a:r>
              <a:rPr lang="en-US" altLang="ja-JP" sz="2000" b="1" u="sng">
                <a:latin typeface="Courier New" pitchFamily="49" charset="0"/>
              </a:rPr>
              <a:t>abcde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ja-JP" altLang="en-US" sz="2000" b="1">
                <a:latin typeface="Courier New" pitchFamily="49" charset="0"/>
              </a:rPr>
              <a:t>第</a:t>
            </a:r>
            <a:r>
              <a:rPr lang="en-US" altLang="ja-JP" sz="2000" b="1">
                <a:latin typeface="Courier New" pitchFamily="49" charset="0"/>
              </a:rPr>
              <a:t>2</a:t>
            </a:r>
            <a:r>
              <a:rPr lang="ja-JP" altLang="en-US" sz="2000" b="1">
                <a:latin typeface="Courier New" pitchFamily="49" charset="0"/>
              </a:rPr>
              <a:t>の文字列を入力してください</a:t>
            </a:r>
            <a:r>
              <a:rPr lang="en-US" altLang="ja-JP" sz="2000" b="1">
                <a:latin typeface="Courier New" pitchFamily="49" charset="0"/>
              </a:rPr>
              <a:t>: </a:t>
            </a:r>
            <a:r>
              <a:rPr lang="en-US" altLang="ja-JP" sz="2000" b="1" u="sng">
                <a:latin typeface="Courier New" pitchFamily="49" charset="0"/>
              </a:rPr>
              <a:t>xyz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</a:rPr>
              <a:t>abcde </a:t>
            </a:r>
            <a:r>
              <a:rPr lang="ja-JP" altLang="en-US" sz="2000" b="1">
                <a:latin typeface="Courier New" pitchFamily="49" charset="0"/>
              </a:rPr>
              <a:t>は </a:t>
            </a:r>
            <a:r>
              <a:rPr lang="en-US" altLang="ja-JP" sz="2000" b="1">
                <a:latin typeface="Courier New" pitchFamily="49" charset="0"/>
              </a:rPr>
              <a:t>5 </a:t>
            </a:r>
            <a:r>
              <a:rPr lang="ja-JP" altLang="en-US" sz="2000" b="1">
                <a:latin typeface="Courier New" pitchFamily="49" charset="0"/>
              </a:rPr>
              <a:t>文字の長さです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</a:rPr>
              <a:t>xyz </a:t>
            </a:r>
            <a:r>
              <a:rPr lang="ja-JP" altLang="en-US" sz="2000" b="1">
                <a:latin typeface="Courier New" pitchFamily="49" charset="0"/>
              </a:rPr>
              <a:t>は </a:t>
            </a:r>
            <a:r>
              <a:rPr lang="en-US" altLang="ja-JP" sz="2000" b="1">
                <a:latin typeface="Courier New" pitchFamily="49" charset="0"/>
              </a:rPr>
              <a:t>3</a:t>
            </a:r>
            <a:r>
              <a:rPr lang="ja-JP" altLang="en-US" sz="2000" b="1">
                <a:latin typeface="Courier New" pitchFamily="49" charset="0"/>
              </a:rPr>
              <a:t>文字の長さです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</a:rPr>
              <a:t>abcde </a:t>
            </a:r>
            <a:r>
              <a:rPr lang="ja-JP" altLang="en-US" sz="2000" b="1">
                <a:latin typeface="Courier New" pitchFamily="49" charset="0"/>
              </a:rPr>
              <a:t>は </a:t>
            </a:r>
            <a:r>
              <a:rPr lang="en-US" altLang="ja-JP" sz="2000" b="1">
                <a:latin typeface="Courier New" pitchFamily="49" charset="0"/>
              </a:rPr>
              <a:t>xyz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ja-JP" altLang="en-US" sz="2000" b="1">
                <a:latin typeface="Courier New" pitchFamily="49" charset="0"/>
              </a:rPr>
              <a:t>より小さい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b="1">
                <a:solidFill>
                  <a:srgbClr val="FF0000"/>
                </a:solidFill>
                <a:latin typeface="Courier New" pitchFamily="49" charset="0"/>
              </a:rPr>
              <a:t>abcdexyz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b="1">
                <a:solidFill>
                  <a:srgbClr val="FF0000"/>
                </a:solidFill>
                <a:latin typeface="Courier New" pitchFamily="49" charset="0"/>
              </a:rPr>
              <a:t>xyz xyz</a:t>
            </a:r>
          </a:p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b="1">
                <a:latin typeface="Courier New" pitchFamily="49" charset="0"/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35378465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6225D-EC2B-4B20-9917-2EBFB38943F9}" type="slidenum">
              <a:rPr lang="en-US" altLang="ja-JP"/>
              <a:pPr/>
              <a:t>95</a:t>
            </a:fld>
            <a:endParaRPr lang="en-US" altLang="ja-JP"/>
          </a:p>
        </p:txBody>
      </p:sp>
      <p:sp>
        <p:nvSpPr>
          <p:cNvPr id="264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演習（提出不要）</a:t>
            </a:r>
          </a:p>
        </p:txBody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このスライドにおいて，以下のプログラムを入力し，コンパイルと実行を試せ．</a:t>
            </a:r>
          </a:p>
          <a:p>
            <a:pPr lvl="1"/>
            <a:r>
              <a:rPr kumimoji="0" lang="en-US" altLang="ja-JP" dirty="0"/>
              <a:t>23,25,27</a:t>
            </a:r>
            <a:r>
              <a:rPr kumimoji="0" lang="ja-JP" altLang="en-US" dirty="0"/>
              <a:t>ページのプログラム</a:t>
            </a:r>
            <a:r>
              <a:rPr kumimoji="0" lang="en-US" altLang="ja-JP" dirty="0"/>
              <a:t>(sample6-3.c)</a:t>
            </a:r>
          </a:p>
          <a:p>
            <a:pPr lvl="1"/>
            <a:endParaRPr kumimoji="0" lang="en-US" altLang="ja-JP" dirty="0"/>
          </a:p>
          <a:p>
            <a:pPr lvl="1"/>
            <a:endParaRPr kumimoji="0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391703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DCB85-1F7E-4C1B-8F15-BBB91CD18AA2}" type="slidenum">
              <a:rPr lang="en-US" altLang="ja-JP"/>
              <a:pPr/>
              <a:t>96</a:t>
            </a:fld>
            <a:endParaRPr lang="en-US" altLang="ja-JP"/>
          </a:p>
        </p:txBody>
      </p:sp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配列の初期化</a:t>
            </a:r>
          </a:p>
        </p:txBody>
      </p:sp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型 配列名</a:t>
            </a:r>
            <a:r>
              <a:rPr lang="en-US" altLang="ja-JP"/>
              <a:t>[</a:t>
            </a:r>
            <a:r>
              <a:rPr lang="ja-JP" altLang="en-US"/>
              <a:t>サイズ</a:t>
            </a:r>
            <a:r>
              <a:rPr lang="en-US" altLang="ja-JP"/>
              <a:t>] = {</a:t>
            </a:r>
            <a:r>
              <a:rPr lang="ja-JP" altLang="en-US"/>
              <a:t>値のリスト</a:t>
            </a:r>
            <a:r>
              <a:rPr lang="en-US" altLang="ja-JP"/>
              <a:t>};</a:t>
            </a:r>
          </a:p>
        </p:txBody>
      </p:sp>
      <p:sp>
        <p:nvSpPr>
          <p:cNvPr id="183302" name="Rectangle 6"/>
          <p:cNvSpPr>
            <a:spLocks noChangeArrowheads="1"/>
          </p:cNvSpPr>
          <p:nvPr/>
        </p:nvSpPr>
        <p:spPr bwMode="auto">
          <a:xfrm>
            <a:off x="252413" y="2424113"/>
            <a:ext cx="4902200" cy="3313112"/>
          </a:xfrm>
          <a:prstGeom prst="rect">
            <a:avLst/>
          </a:prstGeom>
          <a:noFill/>
          <a:ln w="5715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int array[5] = {1, 4, 9, 16, 25};</a:t>
            </a:r>
          </a:p>
          <a:p>
            <a:pPr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char a[3] = {'A', 'B', 'C'};</a:t>
            </a:r>
          </a:p>
          <a:p>
            <a:pPr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char name[5] = "Herb";</a:t>
            </a:r>
          </a:p>
          <a:p>
            <a:pPr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int sqr[3][3] = {</a:t>
            </a:r>
          </a:p>
          <a:p>
            <a:pPr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	1, 2, 3,</a:t>
            </a:r>
          </a:p>
          <a:p>
            <a:pPr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	4, 5, 6,</a:t>
            </a:r>
          </a:p>
          <a:p>
            <a:pPr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	7, 8, 9</a:t>
            </a:r>
          </a:p>
          <a:p>
            <a:pPr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};</a:t>
            </a:r>
          </a:p>
        </p:txBody>
      </p:sp>
      <p:pic>
        <p:nvPicPr>
          <p:cNvPr id="183307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0" y="2414588"/>
            <a:ext cx="3322638" cy="3481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13915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79CF-FC87-462E-B54B-79C5B5ADD747}" type="slidenum">
              <a:rPr lang="en-US" altLang="ja-JP"/>
              <a:pPr/>
              <a:t>97</a:t>
            </a:fld>
            <a:endParaRPr lang="en-US" altLang="ja-JP"/>
          </a:p>
        </p:txBody>
      </p:sp>
      <p:sp>
        <p:nvSpPr>
          <p:cNvPr id="185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配列の初期化</a:t>
            </a:r>
          </a:p>
        </p:txBody>
      </p:sp>
      <p:sp>
        <p:nvSpPr>
          <p:cNvPr id="185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型 配列名</a:t>
            </a:r>
            <a:r>
              <a:rPr lang="en-US" altLang="ja-JP"/>
              <a:t>[</a:t>
            </a:r>
            <a:r>
              <a:rPr lang="ja-JP" altLang="en-US"/>
              <a:t>サイズ</a:t>
            </a:r>
            <a:r>
              <a:rPr lang="en-US" altLang="ja-JP"/>
              <a:t>] = {</a:t>
            </a:r>
            <a:r>
              <a:rPr lang="ja-JP" altLang="en-US"/>
              <a:t>値のリスト</a:t>
            </a:r>
            <a:r>
              <a:rPr lang="en-US" altLang="ja-JP"/>
              <a:t>};</a:t>
            </a:r>
          </a:p>
        </p:txBody>
      </p:sp>
      <p:pic>
        <p:nvPicPr>
          <p:cNvPr id="185353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400" y="3765550"/>
            <a:ext cx="4065588" cy="263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5354" name="Rectangle 10"/>
          <p:cNvSpPr>
            <a:spLocks noChangeArrowheads="1"/>
          </p:cNvSpPr>
          <p:nvPr/>
        </p:nvSpPr>
        <p:spPr bwMode="auto">
          <a:xfrm>
            <a:off x="603250" y="2241550"/>
            <a:ext cx="4170363" cy="2900363"/>
          </a:xfrm>
          <a:prstGeom prst="rect">
            <a:avLst/>
          </a:prstGeom>
          <a:noFill/>
          <a:ln w="5715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int pwr[] = {1, 2, 4, 6, 8};</a:t>
            </a:r>
          </a:p>
          <a:p>
            <a:pPr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char prompt[] = "name: ";</a:t>
            </a:r>
          </a:p>
          <a:p>
            <a:pPr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int sqr[][3] = {</a:t>
            </a:r>
          </a:p>
          <a:p>
            <a:pPr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	1, 2, 3,</a:t>
            </a:r>
          </a:p>
          <a:p>
            <a:pPr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	4, 5, 6,</a:t>
            </a:r>
          </a:p>
          <a:p>
            <a:pPr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	7, 8, 9</a:t>
            </a:r>
          </a:p>
          <a:p>
            <a:pPr>
              <a:spcBef>
                <a:spcPct val="50000"/>
              </a:spcBef>
            </a:pPr>
            <a:r>
              <a:rPr lang="en-US" altLang="ja-JP" b="1">
                <a:latin typeface="Courier New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00340683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6FB31-2C13-4A28-B547-0D4297F98A46}" type="slidenum">
              <a:rPr lang="en-US" altLang="ja-JP"/>
              <a:pPr/>
              <a:t>98</a:t>
            </a:fld>
            <a:endParaRPr lang="en-US" altLang="ja-JP"/>
          </a:p>
        </p:txBody>
      </p:sp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文字列配列</a:t>
            </a:r>
          </a:p>
        </p:txBody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文字列が</a:t>
            </a:r>
            <a:r>
              <a:rPr lang="en-US" altLang="ja-JP"/>
              <a:t>1</a:t>
            </a:r>
            <a:r>
              <a:rPr lang="ja-JP" altLang="en-US"/>
              <a:t>次元配列であるため，文字列の配列は（少なくとも）</a:t>
            </a:r>
            <a:r>
              <a:rPr lang="en-US" altLang="ja-JP"/>
              <a:t>2</a:t>
            </a:r>
            <a:r>
              <a:rPr lang="ja-JP" altLang="en-US"/>
              <a:t>次元配列となる</a:t>
            </a:r>
          </a:p>
          <a:p>
            <a:pPr lvl="1"/>
            <a:r>
              <a:rPr lang="en-US" altLang="ja-JP"/>
              <a:t>char names[10][40];</a:t>
            </a:r>
          </a:p>
          <a:p>
            <a:pPr lvl="2"/>
            <a:r>
              <a:rPr lang="ja-JP" altLang="en-US"/>
              <a:t>最大</a:t>
            </a:r>
            <a:r>
              <a:rPr lang="en-US" altLang="ja-JP"/>
              <a:t>39</a:t>
            </a:r>
            <a:r>
              <a:rPr lang="ja-JP" altLang="en-US"/>
              <a:t>個の文字を収容できる文字列を</a:t>
            </a:r>
            <a:r>
              <a:rPr lang="en-US" altLang="ja-JP"/>
              <a:t>10</a:t>
            </a:r>
            <a:r>
              <a:rPr lang="ja-JP" altLang="en-US"/>
              <a:t>個用意する</a:t>
            </a:r>
          </a:p>
          <a:p>
            <a:pPr lvl="3"/>
            <a:r>
              <a:rPr lang="en-US" altLang="ja-JP"/>
              <a:t>names[0]: </a:t>
            </a:r>
            <a:r>
              <a:rPr lang="ja-JP" altLang="en-US"/>
              <a:t>第</a:t>
            </a:r>
            <a:r>
              <a:rPr lang="en-US" altLang="ja-JP"/>
              <a:t>1</a:t>
            </a:r>
            <a:r>
              <a:rPr lang="ja-JP" altLang="en-US"/>
              <a:t>番目の文字列</a:t>
            </a:r>
          </a:p>
          <a:p>
            <a:pPr lvl="3"/>
            <a:r>
              <a:rPr lang="en-US" altLang="ja-JP"/>
              <a:t>names[1]: </a:t>
            </a:r>
            <a:r>
              <a:rPr lang="ja-JP" altLang="en-US"/>
              <a:t>第</a:t>
            </a:r>
            <a:r>
              <a:rPr lang="en-US" altLang="ja-JP"/>
              <a:t>2</a:t>
            </a:r>
            <a:r>
              <a:rPr lang="ja-JP" altLang="en-US"/>
              <a:t>番目の文字列</a:t>
            </a:r>
          </a:p>
          <a:p>
            <a:pPr lvl="3"/>
            <a:r>
              <a:rPr lang="en-US" altLang="ja-JP"/>
              <a:t>names[2]: </a:t>
            </a:r>
            <a:r>
              <a:rPr lang="ja-JP" altLang="en-US"/>
              <a:t>第</a:t>
            </a:r>
            <a:r>
              <a:rPr lang="en-US" altLang="ja-JP"/>
              <a:t>3</a:t>
            </a:r>
            <a:r>
              <a:rPr lang="ja-JP" altLang="en-US"/>
              <a:t>番目の文字列</a:t>
            </a:r>
          </a:p>
        </p:txBody>
      </p:sp>
    </p:spTree>
    <p:extLst>
      <p:ext uri="{BB962C8B-B14F-4D97-AF65-F5344CB8AC3E}">
        <p14:creationId xmlns:p14="http://schemas.microsoft.com/office/powerpoint/2010/main" val="57777256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F7A61-3058-4F87-9684-796FD453D5CD}" type="slidenum">
              <a:rPr lang="en-US" altLang="ja-JP"/>
              <a:pPr/>
              <a:t>99</a:t>
            </a:fld>
            <a:endParaRPr lang="en-US" altLang="ja-JP"/>
          </a:p>
        </p:txBody>
      </p:sp>
      <p:sp>
        <p:nvSpPr>
          <p:cNvPr id="252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solidFill>
                  <a:srgbClr val="FF0000"/>
                </a:solidFill>
              </a:rPr>
              <a:t>演習</a:t>
            </a:r>
            <a:r>
              <a:rPr lang="en-US" altLang="ja-JP" dirty="0">
                <a:solidFill>
                  <a:srgbClr val="FF0000"/>
                </a:solidFill>
              </a:rPr>
              <a:t>3-5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252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キーボードから任意の長さの数式を入力すると，その演算結果を出力するプログラムを作成しなさい</a:t>
            </a:r>
            <a:r>
              <a:rPr lang="en-US" altLang="ja-JP" dirty="0"/>
              <a:t>(sample6-4)</a:t>
            </a:r>
            <a:endParaRPr lang="ja-JP" altLang="en-US" dirty="0"/>
          </a:p>
          <a:p>
            <a:pPr lvl="1"/>
            <a:r>
              <a:rPr lang="ja-JP" altLang="en-US" dirty="0"/>
              <a:t>演算は加算，減算のみとする</a:t>
            </a:r>
          </a:p>
          <a:p>
            <a:pPr lvl="1"/>
            <a:r>
              <a:rPr lang="ja-JP" altLang="en-US" dirty="0"/>
              <a:t>数式の入力には，</a:t>
            </a:r>
            <a:r>
              <a:rPr lang="en-US" altLang="ja-JP" u="sng" dirty="0">
                <a:solidFill>
                  <a:srgbClr val="FF0000"/>
                </a:solidFill>
              </a:rPr>
              <a:t>gets()</a:t>
            </a:r>
            <a:r>
              <a:rPr lang="ja-JP" altLang="en-US" u="sng" dirty="0">
                <a:solidFill>
                  <a:srgbClr val="FF0000"/>
                </a:solidFill>
              </a:rPr>
              <a:t>関数を用いると簡単</a:t>
            </a:r>
            <a:endParaRPr lang="en-US" altLang="ja-JP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24246"/>
      </p:ext>
    </p:extLst>
  </p:cSld>
  <p:clrMapOvr>
    <a:masterClrMapping/>
  </p:clrMapOvr>
</p:sld>
</file>

<file path=ppt/theme/theme1.xml><?xml version="1.0" encoding="utf-8"?>
<a:theme xmlns:a="http://schemas.openxmlformats.org/drawingml/2006/main" name="Watermark">
  <a:themeElements>
    <a:clrScheme name="Watermar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FF"/>
      </a:accent1>
      <a:accent2>
        <a:srgbClr val="D9D8EC"/>
      </a:accent2>
      <a:accent3>
        <a:srgbClr val="FFFFFF"/>
      </a:accent3>
      <a:accent4>
        <a:srgbClr val="000000"/>
      </a:accent4>
      <a:accent5>
        <a:srgbClr val="E2E2FF"/>
      </a:accent5>
      <a:accent6>
        <a:srgbClr val="C4C4D6"/>
      </a:accent6>
      <a:hlink>
        <a:srgbClr val="6767FF"/>
      </a:hlink>
      <a:folHlink>
        <a:srgbClr val="9933FF"/>
      </a:folHlink>
    </a:clrScheme>
    <a:fontScheme name="Watermark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Watermark</Template>
  <TotalTime>4839</TotalTime>
  <Words>7780</Words>
  <Application>Microsoft Macintosh PowerPoint</Application>
  <PresentationFormat>On-screen Show (4:3)</PresentationFormat>
  <Paragraphs>1625</Paragraphs>
  <Slides>99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99</vt:i4>
      </vt:variant>
    </vt:vector>
  </HeadingPairs>
  <TitlesOfParts>
    <vt:vector size="111" baseType="lpstr">
      <vt:lpstr>ＭＳ ゴシック</vt:lpstr>
      <vt:lpstr>ＭＳ Ｐゴシック</vt:lpstr>
      <vt:lpstr>Arial</vt:lpstr>
      <vt:lpstr>Cambria Math</vt:lpstr>
      <vt:lpstr>Courier</vt:lpstr>
      <vt:lpstr>Courier New</vt:lpstr>
      <vt:lpstr>Tahoma</vt:lpstr>
      <vt:lpstr>Times New Roman</vt:lpstr>
      <vt:lpstr>Wingdings</vt:lpstr>
      <vt:lpstr>Watermark</vt:lpstr>
      <vt:lpstr>Microsoft Excel Worksheet</vt:lpstr>
      <vt:lpstr>ビットマップ イメージ</vt:lpstr>
      <vt:lpstr>アルゴリズムとデータ構造</vt:lpstr>
      <vt:lpstr>PowerPoint Presentation</vt:lpstr>
      <vt:lpstr>アルゴリズムとデータ構造</vt:lpstr>
      <vt:lpstr>PowerPoint Presentation</vt:lpstr>
      <vt:lpstr>目次</vt:lpstr>
      <vt:lpstr>1次元配列</vt:lpstr>
      <vt:lpstr>1次元配列</vt:lpstr>
      <vt:lpstr>多次元配列</vt:lpstr>
      <vt:lpstr>多次元配列</vt:lpstr>
      <vt:lpstr>演習（提出不要）</vt:lpstr>
      <vt:lpstr>ポインタの概念</vt:lpstr>
      <vt:lpstr>ポインタの概念</vt:lpstr>
      <vt:lpstr>ポインタの概念</vt:lpstr>
      <vt:lpstr>ポインタの概念</vt:lpstr>
      <vt:lpstr>ポインタの概念</vt:lpstr>
      <vt:lpstr>ポインタの概念</vt:lpstr>
      <vt:lpstr>ポインタの概念</vt:lpstr>
      <vt:lpstr>ポインタの概念</vt:lpstr>
      <vt:lpstr>配列とポインタ</vt:lpstr>
      <vt:lpstr>配列とポインタ</vt:lpstr>
      <vt:lpstr>演習（提出不要）</vt:lpstr>
      <vt:lpstr>演習3-2</vt:lpstr>
      <vt:lpstr>ポインタ(アドレス)の初期化</vt:lpstr>
      <vt:lpstr>ポインタ(アドレス)の初期化1</vt:lpstr>
      <vt:lpstr>ポインタ(アドレス)の初期化2</vt:lpstr>
      <vt:lpstr>ポインタ(アドレス)の初期化2</vt:lpstr>
      <vt:lpstr>ポインタ(アドレス)の初期化2</vt:lpstr>
      <vt:lpstr>ポインタ(アドレス)の初期化2</vt:lpstr>
      <vt:lpstr>ポインタ(アドレス)の初期化2</vt:lpstr>
      <vt:lpstr>演習（提出不要）</vt:lpstr>
      <vt:lpstr>アルゴリズムとデータ構造</vt:lpstr>
      <vt:lpstr>目次</vt:lpstr>
      <vt:lpstr>構造体の概念</vt:lpstr>
      <vt:lpstr>構造体の例</vt:lpstr>
      <vt:lpstr>構造体メンバへのアクセス</vt:lpstr>
      <vt:lpstr>構造体の例</vt:lpstr>
      <vt:lpstr>演習</vt:lpstr>
      <vt:lpstr>構造体のネスト</vt:lpstr>
      <vt:lpstr>構造体のネスト</vt:lpstr>
      <vt:lpstr>構造体へのポインタ</vt:lpstr>
      <vt:lpstr>構造体へのポインタ</vt:lpstr>
      <vt:lpstr>構造体へのポインタ</vt:lpstr>
      <vt:lpstr>構造体へのポインタ</vt:lpstr>
      <vt:lpstr>構造体へのポインタ</vt:lpstr>
      <vt:lpstr>演習3-3: CourseN@viの「演習2 ～ 演習3」にファイル名を「33_学籍番号.c」として提出すること． </vt:lpstr>
      <vt:lpstr>演習（提出不要）</vt:lpstr>
      <vt:lpstr>アルゴリズムとデータ構造</vt:lpstr>
      <vt:lpstr>Cのプリプロセッサ</vt:lpstr>
      <vt:lpstr>#define</vt:lpstr>
      <vt:lpstr>typedef</vt:lpstr>
      <vt:lpstr>typedef</vt:lpstr>
      <vt:lpstr>演習（提出不要）</vt:lpstr>
      <vt:lpstr>#include</vt:lpstr>
      <vt:lpstr>#include</vt:lpstr>
      <vt:lpstr>演習（提出不要）</vt:lpstr>
      <vt:lpstr>ヘッダファイル</vt:lpstr>
      <vt:lpstr>ヘッダファイル</vt:lpstr>
      <vt:lpstr>コマンドラインによる引数</vt:lpstr>
      <vt:lpstr>コマンドラインによる引数</vt:lpstr>
      <vt:lpstr>その他 - C言語でよくある記述</vt:lpstr>
      <vt:lpstr>その他 - C言語でよくある記述</vt:lpstr>
      <vt:lpstr>その他 - C言語でよくある記述</vt:lpstr>
      <vt:lpstr>その他 - C言語でよくある記述</vt:lpstr>
      <vt:lpstr>その他 - C言語でよくある記述</vt:lpstr>
      <vt:lpstr>演習（提出不要）</vt:lpstr>
      <vt:lpstr>演習3-4</vt:lpstr>
      <vt:lpstr>アルゴリズムとデータ構造</vt:lpstr>
      <vt:lpstr>文字</vt:lpstr>
      <vt:lpstr>文字</vt:lpstr>
      <vt:lpstr>文字列</vt:lpstr>
      <vt:lpstr>文字列</vt:lpstr>
      <vt:lpstr>文字列</vt:lpstr>
      <vt:lpstr>文字列</vt:lpstr>
      <vt:lpstr>PowerPoint Presentation</vt:lpstr>
      <vt:lpstr>演習（提出不要）</vt:lpstr>
      <vt:lpstr>文字列関数</vt:lpstr>
      <vt:lpstr>文字列関数</vt:lpstr>
      <vt:lpstr>gets()</vt:lpstr>
      <vt:lpstr>strcpy()</vt:lpstr>
      <vt:lpstr>strcpy()</vt:lpstr>
      <vt:lpstr>PowerPoint Presentation</vt:lpstr>
      <vt:lpstr>（参考）文字の初期化と代入</vt:lpstr>
      <vt:lpstr>strcat()</vt:lpstr>
      <vt:lpstr>strcat()</vt:lpstr>
      <vt:lpstr>strcmp()</vt:lpstr>
      <vt:lpstr>strlen()</vt:lpstr>
      <vt:lpstr>atoi()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演習（提出不要）</vt:lpstr>
      <vt:lpstr>配列の初期化</vt:lpstr>
      <vt:lpstr>配列の初期化</vt:lpstr>
      <vt:lpstr>文字列配列</vt:lpstr>
      <vt:lpstr>演習3-5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コンピュータ・ アーキテクチャ</dc:title>
  <dc:creator>togawa</dc:creator>
  <cp:lastModifiedBy>浅谷　公威</cp:lastModifiedBy>
  <cp:revision>356</cp:revision>
  <cp:lastPrinted>2011-09-28T15:54:32Z</cp:lastPrinted>
  <dcterms:created xsi:type="dcterms:W3CDTF">2002-04-15T01:45:27Z</dcterms:created>
  <dcterms:modified xsi:type="dcterms:W3CDTF">2019-04-25T01:30:12Z</dcterms:modified>
</cp:coreProperties>
</file>